
<file path=[Content_Types].xml><?xml version="1.0" encoding="utf-8"?>
<Types xmlns="http://schemas.openxmlformats.org/package/2006/content-types">
  <Default Extension="png" ContentType="image/png"/>
  <Default Extension="jfif" ContentType="image/jpe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Lst>
  <p:notesMasterIdLst>
    <p:notesMasterId r:id="rId15"/>
  </p:notesMasterIdLst>
  <p:sldIdLst>
    <p:sldId id="382" r:id="rId2"/>
    <p:sldId id="346" r:id="rId3"/>
    <p:sldId id="351" r:id="rId4"/>
    <p:sldId id="387" r:id="rId5"/>
    <p:sldId id="342" r:id="rId6"/>
    <p:sldId id="269" r:id="rId7"/>
    <p:sldId id="264" r:id="rId8"/>
    <p:sldId id="352" r:id="rId9"/>
    <p:sldId id="265" r:id="rId10"/>
    <p:sldId id="386" r:id="rId11"/>
    <p:sldId id="291" r:id="rId12"/>
    <p:sldId id="268" r:id="rId13"/>
    <p:sldId id="288" r:id="rId14"/>
  </p:sldIdLst>
  <p:sldSz cx="9144000" cy="5143500" type="screen16x9"/>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5AF85E-5BA9-A6BB-F042-8CCBAF0244C1}" name="BENOIT DUBE" initials="BD" userId="A2plYPF57qKIMUD3yMOKFmeUtkYL0oP20vKkv1Pdtt0=" providerId="None"/>
  <p188:author id="{C161756C-3318-D1EE-D765-3BCE6AF0B7EB}" name="Coghlan, Mary Kate" initials="CMK" userId="S::mcoghlan@upenn.edu::70696a6e-db81-4caa-80aa-cdfb1793639b" providerId="AD"/>
  <p188:author id="{DCBE3DA1-BBCF-4082-2FFA-7CCBD1970321}" name="Halbritter, Ashlee" initials="HA" userId="S::ashleeh@upenn.edu::d00c211a-27d6-4dab-98b5-fe0697d0d9a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ube, Benoit" initials="DB" lastIdx="23" clrIdx="0">
    <p:extLst>
      <p:ext uri="{19B8F6BF-5375-455C-9EA6-DF929625EA0E}">
        <p15:presenceInfo xmlns:p15="http://schemas.microsoft.com/office/powerpoint/2012/main" userId="S::bedube@upenn.edu::da282ae5-5fbd-4620-91bb-56d64f02c7cc" providerId="AD"/>
      </p:ext>
    </p:extLst>
  </p:cmAuthor>
  <p:cmAuthor id="2" name="Coghlan, Mary Kate" initials="CMK" lastIdx="1" clrIdx="1">
    <p:extLst>
      <p:ext uri="{19B8F6BF-5375-455C-9EA6-DF929625EA0E}">
        <p15:presenceInfo xmlns:p15="http://schemas.microsoft.com/office/powerpoint/2012/main" userId="S::mcoghlan@upenn.edu::70696a6e-db81-4caa-80aa-cdfb1793639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73"/>
    <a:srgbClr val="6E3A8F"/>
    <a:srgbClr val="E7222B"/>
    <a:srgbClr val="EC217B"/>
    <a:srgbClr val="FFFFFF"/>
    <a:srgbClr val="1D9A78"/>
    <a:srgbClr val="236073"/>
    <a:srgbClr val="161B47"/>
    <a:srgbClr val="F0F1F4"/>
    <a:srgbClr val="2F79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2269" autoAdjust="0"/>
  </p:normalViewPr>
  <p:slideViewPr>
    <p:cSldViewPr snapToGrid="0">
      <p:cViewPr varScale="1">
        <p:scale>
          <a:sx n="120" d="100"/>
          <a:sy n="120" d="100"/>
        </p:scale>
        <p:origin x="56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67815" indent="0">
              <a:buNone/>
            </a:pPr>
            <a:r>
              <a:rPr lang="en-US" sz="1200" b="1" dirty="0">
                <a:solidFill>
                  <a:srgbClr val="002D73"/>
                </a:solidFill>
                <a:latin typeface="Open Sans"/>
                <a:ea typeface="Open Sans"/>
                <a:cs typeface="Open Sans"/>
                <a:sym typeface="Open Sans"/>
              </a:rPr>
              <a:t>These including campus resources, support, and treatment options</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b8240c82ad_0_19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b8240c82ad_0_194: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US" dirty="0"/>
              <a:t>Our health educators offer a wide variety of workshops to give you the knowledge and skills to thrive during your academic journey</a:t>
            </a:r>
            <a:endParaRPr dirty="0"/>
          </a:p>
        </p:txBody>
      </p:sp>
    </p:spTree>
    <p:extLst>
      <p:ext uri="{BB962C8B-B14F-4D97-AF65-F5344CB8AC3E}">
        <p14:creationId xmlns:p14="http://schemas.microsoft.com/office/powerpoint/2010/main" val="1403207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b8240c82ad_0_24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b8240c82ad_0_242: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US" dirty="0"/>
              <a:t>Public Heath and Wellbeing, as well as Immunization and Insurance Compliance are both also in 3535, but on the Mezzanine level. </a:t>
            </a:r>
            <a:endParaRPr dirty="0"/>
          </a:p>
        </p:txBody>
      </p:sp>
    </p:spTree>
    <p:extLst>
      <p:ext uri="{BB962C8B-B14F-4D97-AF65-F5344CB8AC3E}">
        <p14:creationId xmlns:p14="http://schemas.microsoft.com/office/powerpoint/2010/main" val="144228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b8240c82ad_0_24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b8240c82ad_0_242: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b8240c82ad_0_19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b8240c82ad_0_194: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US" dirty="0"/>
              <a:t>-Put these #s in your phone now! </a:t>
            </a:r>
          </a:p>
          <a:p>
            <a:pPr marL="0" indent="0">
              <a:buNone/>
            </a:pPr>
            <a:r>
              <a:rPr lang="en-US" dirty="0"/>
              <a:t>-This is an important resource, especially if you are going out for the night and may be drinking </a:t>
            </a:r>
          </a:p>
        </p:txBody>
      </p:sp>
    </p:spTree>
    <p:extLst>
      <p:ext uri="{BB962C8B-B14F-4D97-AF65-F5344CB8AC3E}">
        <p14:creationId xmlns:p14="http://schemas.microsoft.com/office/powerpoint/2010/main" val="4267182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b8240c82ad_0_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b8240c82ad_0_4: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67815" indent="0">
              <a:buNone/>
            </a:pPr>
            <a:r>
              <a:rPr lang="en-US" dirty="0"/>
              <a:t>To many of you the logos you see on the screen are very familiar </a:t>
            </a:r>
          </a:p>
          <a:p>
            <a:pPr lvl="1"/>
            <a:r>
              <a:rPr lang="en-US" dirty="0"/>
              <a:t>the Student Health Service </a:t>
            </a:r>
          </a:p>
          <a:p>
            <a:pPr marL="966612" lvl="1" indent="-315491" defTabSz="966612">
              <a:defRPr/>
            </a:pPr>
            <a:r>
              <a:rPr lang="en-US" dirty="0"/>
              <a:t>CAPS which stands for counseling and psychological services </a:t>
            </a:r>
          </a:p>
          <a:p>
            <a:pPr lvl="1"/>
            <a:endParaRPr lang="en-US" dirty="0"/>
          </a:p>
          <a:p>
            <a:pPr marL="167815" indent="0">
              <a:buNone/>
            </a:pPr>
            <a:r>
              <a:rPr lang="en-US" dirty="0"/>
              <a:t>These entities have been providing services to our students for many years </a:t>
            </a:r>
          </a:p>
          <a:p>
            <a:pPr marL="167815" indent="0">
              <a:buNone/>
            </a:pPr>
            <a:r>
              <a:rPr lang="en-US" dirty="0"/>
              <a:t>And in 2021 these entities, who had been operating as siloed organizations, were integrated as a single entity under a new Wellness umbrella</a:t>
            </a:r>
          </a:p>
          <a:p>
            <a:pPr marL="167815" indent="0">
              <a:buNone/>
            </a:pPr>
            <a:r>
              <a:rPr lang="en-US" dirty="0"/>
              <a:t> </a:t>
            </a:r>
          </a:p>
          <a:p>
            <a:pPr marL="167815" indent="0">
              <a:buNone/>
            </a:pPr>
            <a:r>
              <a:rPr lang="en-US" dirty="0"/>
              <a:t>what I want to show you next is what else falls under our Wellness umbrella and </a:t>
            </a:r>
          </a:p>
          <a:p>
            <a:pPr marL="167815" indent="0">
              <a:buNone/>
            </a:pPr>
            <a:r>
              <a:rPr lang="en-US" dirty="0"/>
              <a:t>how we are going to revitalize and reorganize these services under new structures in order to better meet your needs </a:t>
            </a:r>
            <a:endParaRPr dirty="0"/>
          </a:p>
        </p:txBody>
      </p:sp>
    </p:spTree>
    <p:extLst>
      <p:ext uri="{BB962C8B-B14F-4D97-AF65-F5344CB8AC3E}">
        <p14:creationId xmlns:p14="http://schemas.microsoft.com/office/powerpoint/2010/main" val="1747146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b8240c82ad_0_108:notes"/>
          <p:cNvSpPr>
            <a:spLocks noGrp="1" noRot="1" noChangeAspect="1"/>
          </p:cNvSpPr>
          <p:nvPr>
            <p:ph type="sldImg" idx="2"/>
          </p:nvPr>
        </p:nvSpPr>
        <p:spPr>
          <a:xfrm>
            <a:off x="484188" y="731838"/>
            <a:ext cx="6508750" cy="3660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b8240c82ad_0_108:notes"/>
          <p:cNvSpPr txBox="1">
            <a:spLocks noGrp="1"/>
          </p:cNvSpPr>
          <p:nvPr>
            <p:ph type="body" idx="1"/>
          </p:nvPr>
        </p:nvSpPr>
        <p:spPr>
          <a:xfrm>
            <a:off x="747776" y="4636580"/>
            <a:ext cx="5982208" cy="4392549"/>
          </a:xfrm>
          <a:prstGeom prst="rect">
            <a:avLst/>
          </a:prstGeom>
        </p:spPr>
        <p:txBody>
          <a:bodyPr spcFirstLastPara="1" wrap="square" lIns="98482" tIns="98482" rIns="98482" bIns="98482" anchor="t" anchorCtr="0">
            <a:noAutofit/>
          </a:bodyPr>
          <a:lstStyle/>
          <a:p>
            <a:pPr marL="167815" indent="0">
              <a:buNone/>
            </a:pPr>
            <a:r>
              <a:rPr lang="en-US" dirty="0"/>
              <a:t>While we are there to take care of your when you need help, we also want to be proactive and give you the tools you need to succeed. That’s why we reorganized our Wellness efforts under two pillars:</a:t>
            </a:r>
          </a:p>
          <a:p>
            <a:pPr marL="167815" indent="0">
              <a:buNone/>
            </a:pPr>
            <a:r>
              <a:rPr lang="en-US" dirty="0"/>
              <a:t>Student Health and Counseling and </a:t>
            </a:r>
          </a:p>
          <a:p>
            <a:pPr marL="167815" indent="0">
              <a:buNone/>
            </a:pPr>
            <a:r>
              <a:rPr lang="en-US" dirty="0"/>
              <a:t>Public Health and well-being </a:t>
            </a:r>
          </a:p>
          <a:p>
            <a:pPr marL="167815" indent="0">
              <a:buNone/>
            </a:pPr>
            <a:endParaRPr lang="en-US" dirty="0"/>
          </a:p>
          <a:p>
            <a:pPr marL="167815" indent="0">
              <a:buNone/>
            </a:pPr>
            <a:r>
              <a:rPr lang="en-US" dirty="0"/>
              <a:t>both organizational pillars operate in an integrated fashion </a:t>
            </a:r>
          </a:p>
          <a:p>
            <a:pPr marL="167815" indent="0">
              <a:buNone/>
            </a:pPr>
            <a:r>
              <a:rPr lang="en-US" dirty="0"/>
              <a:t>to provide services to segments of the campus community </a:t>
            </a:r>
          </a:p>
        </p:txBody>
      </p:sp>
    </p:spTree>
    <p:extLst>
      <p:ext uri="{BB962C8B-B14F-4D97-AF65-F5344CB8AC3E}">
        <p14:creationId xmlns:p14="http://schemas.microsoft.com/office/powerpoint/2010/main" val="3868630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b8240c82ad_0_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b8240c82ad_0_4: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defTabSz="966612">
              <a:buNone/>
              <a:defRPr/>
            </a:pPr>
            <a:r>
              <a:rPr lang="en-US" dirty="0"/>
              <a:t>We will work to fulfill this vision by infusing Wellness across its eight domains, illustrated here on the wellness wheel, throughout the Penn experience through inclusive innovative and impactful initiatives you will recognize the words inclusive innovative and impactful as they mirror our campus-wide Penn Compact. </a:t>
            </a:r>
          </a:p>
          <a:p>
            <a:pPr marL="0" indent="0" defTabSz="966612">
              <a:buNone/>
              <a:defRPr/>
            </a:pPr>
            <a:endParaRPr lang="en-US" dirty="0"/>
          </a:p>
          <a:p>
            <a:pPr marL="0" indent="0" defTabSz="966612">
              <a:buNone/>
              <a:defRPr/>
            </a:pPr>
            <a:r>
              <a:rPr lang="en-US" dirty="0"/>
              <a:t>All of our efforts are fueled by </a:t>
            </a:r>
          </a:p>
          <a:p>
            <a:pPr lvl="1"/>
            <a:r>
              <a:rPr lang="en-US" dirty="0"/>
              <a:t>compassion </a:t>
            </a:r>
          </a:p>
          <a:p>
            <a:pPr lvl="1"/>
            <a:r>
              <a:rPr lang="en-US" dirty="0"/>
              <a:t>accessibility </a:t>
            </a:r>
          </a:p>
          <a:p>
            <a:pPr lvl="1"/>
            <a:r>
              <a:rPr lang="en-US" dirty="0"/>
              <a:t>respect and </a:t>
            </a:r>
          </a:p>
          <a:p>
            <a:pPr lvl="1"/>
            <a:r>
              <a:rPr lang="en-US" dirty="0"/>
              <a:t>empowerment </a:t>
            </a:r>
          </a:p>
          <a:p>
            <a:pPr lvl="1"/>
            <a:r>
              <a:rPr lang="en-US" dirty="0"/>
              <a:t>And grounded in collaboration </a:t>
            </a:r>
          </a:p>
          <a:p>
            <a:pPr marL="0" indent="0" defTabSz="966612">
              <a:buNone/>
              <a:defRPr/>
            </a:pPr>
            <a:endParaRPr lang="en-US" dirty="0"/>
          </a:p>
          <a:p>
            <a:pPr marL="0" indent="0">
              <a:buNone/>
            </a:pPr>
            <a:endParaRPr lang="en-US" dirty="0"/>
          </a:p>
        </p:txBody>
      </p:sp>
    </p:spTree>
    <p:extLst>
      <p:ext uri="{BB962C8B-B14F-4D97-AF65-F5344CB8AC3E}">
        <p14:creationId xmlns:p14="http://schemas.microsoft.com/office/powerpoint/2010/main" val="56484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b8240c82ad_0_108:notes"/>
          <p:cNvSpPr>
            <a:spLocks noGrp="1" noRot="1" noChangeAspect="1"/>
          </p:cNvSpPr>
          <p:nvPr>
            <p:ph type="sldImg" idx="2"/>
          </p:nvPr>
        </p:nvSpPr>
        <p:spPr>
          <a:xfrm>
            <a:off x="484188" y="731838"/>
            <a:ext cx="6508750" cy="3660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b8240c82ad_0_108:notes"/>
          <p:cNvSpPr txBox="1">
            <a:spLocks noGrp="1"/>
          </p:cNvSpPr>
          <p:nvPr>
            <p:ph type="body" idx="1"/>
          </p:nvPr>
        </p:nvSpPr>
        <p:spPr>
          <a:xfrm>
            <a:off x="747776" y="4636580"/>
            <a:ext cx="5982208" cy="4392549"/>
          </a:xfrm>
          <a:prstGeom prst="rect">
            <a:avLst/>
          </a:prstGeom>
        </p:spPr>
        <p:txBody>
          <a:bodyPr spcFirstLastPara="1" wrap="square" lIns="98482" tIns="98482" rIns="98482" bIns="98482" anchor="t" anchorCtr="0">
            <a:noAutofit/>
          </a:bodyPr>
          <a:lstStyle/>
          <a:p>
            <a:pPr marL="167815" indent="0">
              <a:buNone/>
            </a:pPr>
            <a:r>
              <a:rPr lang="en-US" dirty="0"/>
              <a:t>Let's begin with Student Health and Counseling </a:t>
            </a:r>
          </a:p>
          <a:p>
            <a:pPr marL="167815" indent="0">
              <a:buNone/>
            </a:pPr>
            <a:r>
              <a:rPr lang="en-US" dirty="0"/>
              <a:t>This organization brings together clinicians to cater to your (our students’) physical and emotional needs </a:t>
            </a:r>
          </a:p>
          <a:p>
            <a:pPr marL="167815" indent="0">
              <a:buNone/>
            </a:pPr>
            <a:r>
              <a:rPr lang="en-US" dirty="0"/>
              <a:t>as they navigate their academic journey at Penn </a:t>
            </a:r>
          </a:p>
        </p:txBody>
      </p:sp>
    </p:spTree>
    <p:extLst>
      <p:ext uri="{BB962C8B-B14F-4D97-AF65-F5344CB8AC3E}">
        <p14:creationId xmlns:p14="http://schemas.microsoft.com/office/powerpoint/2010/main" val="2303508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b8240c82ad_0_12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b8240c82ad_0_12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defTabSz="966612">
              <a:buNone/>
              <a:defRPr/>
            </a:pPr>
            <a:r>
              <a:rPr lang="en-US" b="1" dirty="0"/>
              <a:t>*</a:t>
            </a:r>
            <a:r>
              <a:rPr lang="en-US" sz="1200" b="1" dirty="0"/>
              <a:t>The majority of  Wellness at Penn services are covered by your student fees</a:t>
            </a:r>
          </a:p>
          <a:p>
            <a:pPr marL="0" indent="0">
              <a:buNone/>
            </a:pPr>
            <a:r>
              <a:rPr lang="en-US" b="1" dirty="0"/>
              <a:t>-Visits to Student health are covered if you paid the clinical fee, check your bursar's bill to confirm you have paid the clinical fee (all full time students have)</a:t>
            </a:r>
          </a:p>
          <a:p>
            <a:pPr marL="0" indent="0">
              <a:buNone/>
            </a:pPr>
            <a:r>
              <a:rPr lang="en-US" b="1" dirty="0"/>
              <a:t>-travel medicine and other visits may incur fees based on what happens in the appointment. </a:t>
            </a:r>
          </a:p>
          <a:p>
            <a:pPr marL="0" indent="0">
              <a:buNone/>
            </a:pPr>
            <a:r>
              <a:rPr lang="en-US" b="1" dirty="0"/>
              <a:t>-Telehealth and in-person services are available</a:t>
            </a:r>
          </a:p>
          <a:p>
            <a:pPr marL="0" indent="0">
              <a:buNone/>
            </a:pPr>
            <a:endParaRPr lang="en-US" dirty="0"/>
          </a:p>
        </p:txBody>
      </p:sp>
    </p:spTree>
    <p:extLst>
      <p:ext uri="{BB962C8B-B14F-4D97-AF65-F5344CB8AC3E}">
        <p14:creationId xmlns:p14="http://schemas.microsoft.com/office/powerpoint/2010/main" val="1213293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b8240c82ad_0_12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b8240c82ad_0_12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a:r>
              <a:rPr lang="en-US" sz="1900" dirty="0">
                <a:latin typeface="Calibri" panose="020F0502020204030204" pitchFamily="34" charset="0"/>
                <a:ea typeface="Calibri" panose="020F0502020204030204" pitchFamily="34" charset="0"/>
              </a:rPr>
              <a:t>We offer solution-oriented, short-term care that is tailored to fit each student’s unique needs</a:t>
            </a:r>
          </a:p>
          <a:p>
            <a:pPr marL="0"/>
            <a:r>
              <a:rPr lang="en-US" sz="1900" dirty="0">
                <a:latin typeface="Calibri" panose="020F0502020204030204" pitchFamily="34" charset="0"/>
                <a:ea typeface="Calibri" panose="020F0502020204030204" pitchFamily="34" charset="0"/>
              </a:rPr>
              <a:t>Our services are free and confidential</a:t>
            </a:r>
          </a:p>
          <a:p>
            <a:pPr marL="0"/>
            <a:r>
              <a:rPr lang="en-US" sz="1900" dirty="0">
                <a:latin typeface="Calibri" panose="020F0502020204030204" pitchFamily="34" charset="0"/>
                <a:ea typeface="Calibri" panose="020F0502020204030204" pitchFamily="34" charset="0"/>
              </a:rPr>
              <a:t>Mental health services are offered in-person and may be also be offered virtually in some circumstances</a:t>
            </a:r>
          </a:p>
          <a:p>
            <a:pPr marL="0"/>
            <a:r>
              <a:rPr lang="en-US" sz="1900" dirty="0">
                <a:latin typeface="Calibri" panose="020F0502020204030204" pitchFamily="34" charset="0"/>
                <a:ea typeface="Calibri" panose="020F0502020204030204" pitchFamily="34" charset="0"/>
              </a:rPr>
              <a:t>You can access services by calling our main number (24/7). If you would like to talk to someone right away, press #1. If you want to make an appointment, press 2. You can also come in and meet with someone during regular business hours. Nothing is too big or too small.  -Please remember, we are always available for urgent needs. </a:t>
            </a:r>
          </a:p>
          <a:p>
            <a:pPr marL="0"/>
            <a:r>
              <a:rPr lang="en-US" sz="1900" dirty="0">
                <a:latin typeface="Calibri" panose="020F0502020204030204" pitchFamily="34" charset="0"/>
                <a:ea typeface="Calibri" panose="020F0502020204030204" pitchFamily="34" charset="0"/>
              </a:rPr>
              <a:t>Please continue to check out website for updates on hours and policies. </a:t>
            </a:r>
          </a:p>
          <a:p>
            <a:pPr marL="0" indent="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b8240c82ad_0_108:notes"/>
          <p:cNvSpPr>
            <a:spLocks noGrp="1" noRot="1" noChangeAspect="1"/>
          </p:cNvSpPr>
          <p:nvPr>
            <p:ph type="sldImg" idx="2"/>
          </p:nvPr>
        </p:nvSpPr>
        <p:spPr>
          <a:xfrm>
            <a:off x="484188" y="731838"/>
            <a:ext cx="6508750" cy="3660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b8240c82ad_0_108:notes"/>
          <p:cNvSpPr txBox="1">
            <a:spLocks noGrp="1"/>
          </p:cNvSpPr>
          <p:nvPr>
            <p:ph type="body" idx="1"/>
          </p:nvPr>
        </p:nvSpPr>
        <p:spPr>
          <a:xfrm>
            <a:off x="747776" y="4636580"/>
            <a:ext cx="5982208" cy="4392549"/>
          </a:xfrm>
          <a:prstGeom prst="rect">
            <a:avLst/>
          </a:prstGeom>
        </p:spPr>
        <p:txBody>
          <a:bodyPr spcFirstLastPara="1" wrap="square" lIns="98482" tIns="98482" rIns="98482" bIns="98482" anchor="t" anchorCtr="0">
            <a:noAutofit/>
          </a:bodyPr>
          <a:lstStyle/>
          <a:p>
            <a:pPr marL="167815" indent="0">
              <a:buNone/>
            </a:pPr>
            <a:r>
              <a:rPr lang="en-US" dirty="0"/>
              <a:t>Public health and wellbeing brings together various existing entities into a reorganized structure whose goal is to create a community of care </a:t>
            </a:r>
          </a:p>
          <a:p>
            <a:pPr marL="167815" indent="0">
              <a:buNone/>
            </a:pPr>
            <a:r>
              <a:rPr lang="en-US" dirty="0"/>
              <a:t>And this community extends beyond our student population to include faculty, staff and post-docs as well.</a:t>
            </a:r>
          </a:p>
          <a:p>
            <a:pPr marL="167815" indent="0">
              <a:buNone/>
            </a:pPr>
            <a:endParaRPr lang="en-US" dirty="0"/>
          </a:p>
          <a:p>
            <a:pPr marL="167815" indent="0">
              <a:buNone/>
            </a:pPr>
            <a:r>
              <a:rPr lang="en-US" dirty="0"/>
              <a:t>While student health and counseling has a very specific focus in caring for our well over 26,000 students </a:t>
            </a:r>
          </a:p>
          <a:p>
            <a:pPr marL="167815" indent="0">
              <a:buNone/>
            </a:pPr>
            <a:r>
              <a:rPr lang="en-US" dirty="0"/>
              <a:t>public health and wellbeing has a much </a:t>
            </a:r>
            <a:r>
              <a:rPr lang="en-US" dirty="0" err="1"/>
              <a:t>much</a:t>
            </a:r>
            <a:r>
              <a:rPr lang="en-US" dirty="0"/>
              <a:t> larger scope </a:t>
            </a:r>
          </a:p>
          <a:p>
            <a:pPr marL="167815" indent="0">
              <a:buNone/>
            </a:pPr>
            <a:endParaRPr lang="en-US" dirty="0"/>
          </a:p>
          <a:p>
            <a:pPr marL="167815" indent="0">
              <a:buNone/>
            </a:pPr>
            <a:r>
              <a:rPr lang="en-US" dirty="0"/>
              <a:t>As we've seen during COVID, to create a caring community, we must include everyone </a:t>
            </a:r>
          </a:p>
          <a:p>
            <a:pPr marL="167815" indent="0">
              <a:buNone/>
            </a:pPr>
            <a:endParaRPr lang="en-US" dirty="0"/>
          </a:p>
        </p:txBody>
      </p:sp>
    </p:spTree>
    <p:extLst>
      <p:ext uri="{BB962C8B-B14F-4D97-AF65-F5344CB8AC3E}">
        <p14:creationId xmlns:p14="http://schemas.microsoft.com/office/powerpoint/2010/main" val="2614006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b8240c82ad_0_19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b8240c82ad_0_194: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US" dirty="0"/>
              <a:t>-ALWAYS Call for help, that's why this policy is here</a:t>
            </a:r>
          </a:p>
          <a:p>
            <a:pPr marL="0" indent="0">
              <a:buNone/>
            </a:pPr>
            <a:r>
              <a:rPr lang="en-US" dirty="0"/>
              <a:t>-This does not protect against other violations while intoxicated</a:t>
            </a:r>
          </a:p>
          <a:p>
            <a:pPr marL="0" indent="0">
              <a:buNone/>
            </a:pPr>
            <a:endParaRPr lang="en-US" dirty="0"/>
          </a:p>
          <a:p>
            <a:pPr marL="302066" lvl="8" indent="-302066">
              <a:buFont typeface="Arial" panose="020B0604020202020204" pitchFamily="34" charset="0"/>
              <a:buChar char="•"/>
            </a:pPr>
            <a:r>
              <a:rPr lang="en-US" sz="1200" dirty="0"/>
              <a:t>Other types of violations while intoxicated (ex. vandalism, violence, harassment)</a:t>
            </a:r>
          </a:p>
          <a:p>
            <a:pPr marL="302066" lvl="8" indent="-302066">
              <a:buFont typeface="Arial" panose="020B0604020202020204" pitchFamily="34" charset="0"/>
              <a:buChar char="•"/>
            </a:pPr>
            <a:r>
              <a:rPr lang="en-US" sz="1200" dirty="0"/>
              <a:t>Potential Consequences include a referral to the Office of Student Compliance and legal charges</a:t>
            </a:r>
          </a:p>
          <a:p>
            <a:pPr marL="302066" lvl="8" indent="-302066">
              <a:buFont typeface="Arial" panose="020B0604020202020204" pitchFamily="34" charset="0"/>
              <a:buChar char="•"/>
            </a:pPr>
            <a:endParaRPr lang="en-US" sz="1200" dirty="0"/>
          </a:p>
          <a:p>
            <a:pPr marL="302066" lvl="1" indent="-302066">
              <a:buFont typeface="Arial" panose="020B0604020202020204" pitchFamily="34" charset="0"/>
              <a:buChar char="•"/>
            </a:pPr>
            <a:r>
              <a:rPr lang="en-US" sz="1200" dirty="0"/>
              <a:t>Lower-risk drinking in a college house</a:t>
            </a:r>
          </a:p>
          <a:p>
            <a:pPr marL="302066" lvl="1" indent="-302066">
              <a:buFont typeface="Arial" panose="020B0604020202020204" pitchFamily="34" charset="0"/>
              <a:buChar char="•"/>
            </a:pPr>
            <a:r>
              <a:rPr lang="en-US" sz="1200" dirty="0"/>
              <a:t>Alcohol or drugs being kept in a college house </a:t>
            </a:r>
          </a:p>
          <a:p>
            <a:pPr marL="302066" lvl="1" indent="-302066">
              <a:buFont typeface="Arial" panose="020B0604020202020204" pitchFamily="34" charset="0"/>
              <a:buChar char="•"/>
            </a:pPr>
            <a:r>
              <a:rPr lang="en-US" sz="1200" dirty="0"/>
              <a:t>Hosting parties with alcohol in a college house</a:t>
            </a:r>
          </a:p>
          <a:p>
            <a:pPr marL="0" indent="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CC1A77-ECE2-499C-BD73-7CC4E554F613}"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2482390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CC1A77-ECE2-499C-BD73-7CC4E554F613}"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3881871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CC1A77-ECE2-499C-BD73-7CC4E554F613}"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1459700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33105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CC1A77-ECE2-499C-BD73-7CC4E554F613}"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4224624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CC1A77-ECE2-499C-BD73-7CC4E554F613}"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0437984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CC1A77-ECE2-499C-BD73-7CC4E554F613}"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4622696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CC1A77-ECE2-499C-BD73-7CC4E554F613}" type="datetimeFigureOut">
              <a:rPr lang="en-US" smtClean="0"/>
              <a:t>8/16/2022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9733612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CC1A77-ECE2-499C-BD73-7CC4E554F613}" type="datetimeFigureOut">
              <a:rPr lang="en-US" smtClean="0"/>
              <a:t>8/16/2022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7711984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CC1A77-ECE2-499C-BD73-7CC4E554F613}" type="datetimeFigureOut">
              <a:rPr lang="en-US" smtClean="0"/>
              <a:t>8/16/2022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19010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DCC1A77-ECE2-499C-BD73-7CC4E554F613}"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7845493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DCC1A77-ECE2-499C-BD73-7CC4E554F613}"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6931866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DCC1A77-ECE2-499C-BD73-7CC4E554F613}" type="datetimeFigureOut">
              <a:rPr lang="en-US" smtClean="0"/>
              <a:t>8/16/2022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0497529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1.jpg"/><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wellness.upenn.edu/"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jfif"/><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8.jp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8.jp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1.jp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6" name="Rectangle 5">
            <a:extLst>
              <a:ext uri="{FF2B5EF4-FFF2-40B4-BE49-F238E27FC236}">
                <a16:creationId xmlns:a16="http://schemas.microsoft.com/office/drawing/2014/main" id="{965A1B21-3688-4765-92E4-F139457F5E42}"/>
              </a:ext>
            </a:extLst>
          </p:cNvPr>
          <p:cNvSpPr/>
          <p:nvPr/>
        </p:nvSpPr>
        <p:spPr>
          <a:xfrm>
            <a:off x="0" y="0"/>
            <a:ext cx="9152164" cy="28782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E0BF880-416E-4981-B727-E7BD393FEE97}"/>
              </a:ext>
            </a:extLst>
          </p:cNvPr>
          <p:cNvSpPr/>
          <p:nvPr/>
        </p:nvSpPr>
        <p:spPr>
          <a:xfrm>
            <a:off x="793377" y="732864"/>
            <a:ext cx="7510182" cy="3654201"/>
          </a:xfrm>
          <a:prstGeom prst="rect">
            <a:avLst/>
          </a:prstGeom>
          <a:solidFill>
            <a:schemeClr val="bg1"/>
          </a:solidFill>
          <a:ln w="76200">
            <a:solidFill>
              <a:srgbClr val="002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Google Shape;54;p13"/>
          <p:cNvSpPr txBox="1">
            <a:spLocks noGrp="1"/>
          </p:cNvSpPr>
          <p:nvPr>
            <p:ph type="subTitle" idx="1"/>
          </p:nvPr>
        </p:nvSpPr>
        <p:spPr>
          <a:xfrm>
            <a:off x="8164" y="3505268"/>
            <a:ext cx="9144000" cy="770630"/>
          </a:xfrm>
          <a:prstGeom prst="rect">
            <a:avLst/>
          </a:prstGeom>
        </p:spPr>
        <p:txBody>
          <a:bodyPr spcFirstLastPara="1" wrap="square" lIns="91425" tIns="91425" rIns="91425" bIns="91425" anchor="t" anchorCtr="0">
            <a:normAutofit/>
          </a:bodyPr>
          <a:lstStyle/>
          <a:p>
            <a:pPr marL="0" indent="0">
              <a:buClr>
                <a:schemeClr val="dk1"/>
              </a:buClr>
              <a:buSzPts val="1100"/>
            </a:pPr>
            <a:r>
              <a:rPr lang="en-US" sz="3000" b="1" dirty="0">
                <a:solidFill>
                  <a:srgbClr val="002D73"/>
                </a:solidFill>
                <a:latin typeface="Open Sans"/>
                <a:ea typeface="Open Sans"/>
                <a:cs typeface="Open Sans"/>
                <a:sym typeface="Open Sans"/>
              </a:rPr>
              <a:t>Practical tools for Quakers </a:t>
            </a:r>
          </a:p>
          <a:p>
            <a:pPr marL="0" lvl="0" indent="0" algn="ctr" rtl="0">
              <a:spcBef>
                <a:spcPts val="0"/>
              </a:spcBef>
              <a:spcAft>
                <a:spcPts val="0"/>
              </a:spcAft>
              <a:buNone/>
            </a:pPr>
            <a:endParaRPr lang="en-US" dirty="0">
              <a:solidFill>
                <a:srgbClr val="000F3A"/>
              </a:solidFill>
            </a:endParaRPr>
          </a:p>
          <a:p>
            <a:pPr marL="0" lvl="0" indent="0" algn="ctr" rtl="0">
              <a:spcBef>
                <a:spcPts val="0"/>
              </a:spcBef>
              <a:spcAft>
                <a:spcPts val="0"/>
              </a:spcAft>
              <a:buNone/>
            </a:pPr>
            <a:endParaRPr dirty="0">
              <a:solidFill>
                <a:srgbClr val="000F3A"/>
              </a:solidFill>
            </a:endParaRPr>
          </a:p>
        </p:txBody>
      </p:sp>
      <p:pic>
        <p:nvPicPr>
          <p:cNvPr id="4" name="Picture 3" descr="A picture containing text, clipart&#10;&#10;Description automatically generated">
            <a:extLst>
              <a:ext uri="{FF2B5EF4-FFF2-40B4-BE49-F238E27FC236}">
                <a16:creationId xmlns:a16="http://schemas.microsoft.com/office/drawing/2014/main" id="{FD540F03-A06A-470A-A81B-685FBEB4FCB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28338" y="1760414"/>
            <a:ext cx="4640259" cy="123430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2"/>
          <p:cNvSpPr txBox="1">
            <a:spLocks noGrp="1"/>
          </p:cNvSpPr>
          <p:nvPr>
            <p:ph type="title"/>
          </p:nvPr>
        </p:nvSpPr>
        <p:spPr>
          <a:xfrm>
            <a:off x="431700" y="238225"/>
            <a:ext cx="3562200" cy="47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dirty="0">
                <a:solidFill>
                  <a:srgbClr val="000F3A"/>
                </a:solidFill>
                <a:latin typeface="Open Sans"/>
                <a:ea typeface="Open Sans"/>
                <a:cs typeface="Open Sans"/>
                <a:sym typeface="Open Sans"/>
              </a:rPr>
              <a:t>Public Health &amp; Wellbeing</a:t>
            </a:r>
            <a:endParaRPr sz="2500" b="1" dirty="0">
              <a:solidFill>
                <a:srgbClr val="000F3A"/>
              </a:solidFill>
              <a:latin typeface="Open Sans"/>
              <a:ea typeface="Open Sans"/>
              <a:cs typeface="Open Sans"/>
              <a:sym typeface="Open Sans"/>
            </a:endParaRPr>
          </a:p>
        </p:txBody>
      </p:sp>
      <p:sp>
        <p:nvSpPr>
          <p:cNvPr id="159" name="Google Shape;159;p22"/>
          <p:cNvSpPr/>
          <p:nvPr/>
        </p:nvSpPr>
        <p:spPr>
          <a:xfrm>
            <a:off x="533988" y="1084900"/>
            <a:ext cx="3200100" cy="92100"/>
          </a:xfrm>
          <a:prstGeom prst="rect">
            <a:avLst/>
          </a:prstGeom>
          <a:solidFill>
            <a:srgbClr val="002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5470B49F-9E11-41BA-92C3-756255621A6A}"/>
              </a:ext>
            </a:extLst>
          </p:cNvPr>
          <p:cNvSpPr txBox="1"/>
          <p:nvPr/>
        </p:nvSpPr>
        <p:spPr>
          <a:xfrm>
            <a:off x="858421" y="1577840"/>
            <a:ext cx="8110319" cy="4330416"/>
          </a:xfrm>
          <a:prstGeom prst="rect">
            <a:avLst/>
          </a:prstGeom>
          <a:noFill/>
        </p:spPr>
        <p:txBody>
          <a:bodyPr wrap="square" lIns="91440" tIns="45720" rIns="91440" bIns="45720" numCol="2" anchor="t">
            <a:spAutoFit/>
          </a:bodyPr>
          <a:lstStyle/>
          <a:p>
            <a:pPr>
              <a:lnSpc>
                <a:spcPct val="90000"/>
              </a:lnSpc>
              <a:buSzPts val="2400"/>
            </a:pPr>
            <a:r>
              <a:rPr lang="en-US" sz="1600" b="1" i="1" dirty="0">
                <a:solidFill>
                  <a:srgbClr val="002D73"/>
                </a:solidFill>
                <a:latin typeface="Open Sans"/>
                <a:ea typeface="Open Sans"/>
                <a:cs typeface="Open Sans"/>
                <a:sym typeface="Open Sans"/>
              </a:rPr>
              <a:t>Workshop Topics:</a:t>
            </a:r>
          </a:p>
          <a:p>
            <a:pPr>
              <a:lnSpc>
                <a:spcPct val="90000"/>
              </a:lnSpc>
              <a:buSzPts val="2400"/>
            </a:pPr>
            <a:endParaRPr lang="en-US" sz="1700" dirty="0">
              <a:latin typeface="Open Sans"/>
              <a:ea typeface="Open Sans"/>
              <a:cs typeface="Open Sans"/>
              <a:sym typeface="Open Sans"/>
            </a:endParaRPr>
          </a:p>
          <a:p>
            <a:pPr marL="285750" indent="-285750">
              <a:lnSpc>
                <a:spcPct val="90000"/>
              </a:lnSpc>
              <a:buSzPts val="2400"/>
              <a:buBlip>
                <a:blip r:embed="rId3">
                  <a:extLst>
                    <a:ext uri="{96DAC541-7B7A-43D3-8B79-37D633B846F1}">
                      <asvg:svgBlip xmlns:asvg="http://schemas.microsoft.com/office/drawing/2016/SVG/main" xmlns="" r:embed="rId4"/>
                    </a:ext>
                  </a:extLst>
                </a:blip>
              </a:buBlip>
            </a:pPr>
            <a:r>
              <a:rPr lang="en-US" sz="1700" dirty="0">
                <a:latin typeface="Open Sans"/>
                <a:ea typeface="Open Sans"/>
                <a:cs typeface="Open Sans"/>
                <a:sym typeface="Open Sans"/>
              </a:rPr>
              <a:t>Substance use</a:t>
            </a:r>
            <a:br>
              <a:rPr lang="en-US" sz="1700" dirty="0">
                <a:latin typeface="Open Sans"/>
                <a:ea typeface="Open Sans"/>
                <a:cs typeface="Open Sans"/>
                <a:sym typeface="Open Sans"/>
              </a:rPr>
            </a:br>
            <a:endParaRPr lang="en-US" sz="1700" dirty="0">
              <a:latin typeface="Open Sans"/>
              <a:ea typeface="Open Sans"/>
              <a:cs typeface="Open Sans"/>
              <a:sym typeface="Open Sans"/>
            </a:endParaRPr>
          </a:p>
          <a:p>
            <a:pPr marL="285750" indent="-285750">
              <a:lnSpc>
                <a:spcPct val="90000"/>
              </a:lnSpc>
              <a:buSzPts val="2400"/>
              <a:buBlip>
                <a:blip r:embed="rId3">
                  <a:extLst>
                    <a:ext uri="{96DAC541-7B7A-43D3-8B79-37D633B846F1}">
                      <asvg:svgBlip xmlns:asvg="http://schemas.microsoft.com/office/drawing/2016/SVG/main" xmlns="" r:embed="rId4"/>
                    </a:ext>
                  </a:extLst>
                </a:blip>
              </a:buBlip>
            </a:pPr>
            <a:r>
              <a:rPr lang="en-US" sz="1700" dirty="0">
                <a:latin typeface="Open Sans"/>
                <a:ea typeface="Open Sans"/>
                <a:cs typeface="Open Sans"/>
                <a:sym typeface="Open Sans"/>
              </a:rPr>
              <a:t>Helping students in distress</a:t>
            </a:r>
            <a:br>
              <a:rPr lang="en-US" sz="1700" dirty="0">
                <a:latin typeface="Open Sans"/>
                <a:ea typeface="Open Sans"/>
                <a:cs typeface="Open Sans"/>
                <a:sym typeface="Open Sans"/>
              </a:rPr>
            </a:br>
            <a:endParaRPr lang="en-US" sz="1700" dirty="0">
              <a:latin typeface="Open Sans"/>
              <a:ea typeface="Open Sans"/>
              <a:cs typeface="Open Sans"/>
              <a:sym typeface="Open Sans"/>
            </a:endParaRPr>
          </a:p>
          <a:p>
            <a:pPr marL="285750" indent="-285750">
              <a:lnSpc>
                <a:spcPct val="90000"/>
              </a:lnSpc>
              <a:buSzPts val="2400"/>
              <a:buBlip>
                <a:blip r:embed="rId3">
                  <a:extLst>
                    <a:ext uri="{96DAC541-7B7A-43D3-8B79-37D633B846F1}">
                      <asvg:svgBlip xmlns:asvg="http://schemas.microsoft.com/office/drawing/2016/SVG/main" xmlns="" r:embed="rId4"/>
                    </a:ext>
                  </a:extLst>
                </a:blip>
              </a:buBlip>
            </a:pPr>
            <a:r>
              <a:rPr lang="en-US" sz="1700" dirty="0">
                <a:latin typeface="Open Sans"/>
                <a:ea typeface="Open Sans"/>
                <a:cs typeface="Open Sans"/>
                <a:sym typeface="Open Sans"/>
              </a:rPr>
              <a:t>Imposter syndrome</a:t>
            </a:r>
          </a:p>
          <a:p>
            <a:pPr marL="285750" indent="-285750">
              <a:lnSpc>
                <a:spcPct val="90000"/>
              </a:lnSpc>
              <a:buSzPts val="2400"/>
              <a:buBlip>
                <a:blip r:embed="rId3">
                  <a:extLst>
                    <a:ext uri="{96DAC541-7B7A-43D3-8B79-37D633B846F1}">
                      <asvg:svgBlip xmlns:asvg="http://schemas.microsoft.com/office/drawing/2016/SVG/main" xmlns="" r:embed="rId4"/>
                    </a:ext>
                  </a:extLst>
                </a:blip>
              </a:buBlip>
            </a:pPr>
            <a:endParaRPr lang="en-US" sz="1700" dirty="0">
              <a:latin typeface="Open Sans"/>
              <a:ea typeface="Open Sans"/>
              <a:cs typeface="Open Sans"/>
              <a:sym typeface="Open Sans"/>
            </a:endParaRPr>
          </a:p>
          <a:p>
            <a:pPr marL="285750" indent="-285750">
              <a:lnSpc>
                <a:spcPct val="90000"/>
              </a:lnSpc>
              <a:buSzPts val="2400"/>
              <a:buBlip>
                <a:blip r:embed="rId3">
                  <a:extLst>
                    <a:ext uri="{96DAC541-7B7A-43D3-8B79-37D633B846F1}">
                      <asvg:svgBlip xmlns:asvg="http://schemas.microsoft.com/office/drawing/2016/SVG/main" xmlns="" r:embed="rId4"/>
                    </a:ext>
                  </a:extLst>
                </a:blip>
              </a:buBlip>
            </a:pPr>
            <a:r>
              <a:rPr lang="en-US" sz="1700" dirty="0">
                <a:latin typeface="Open Sans"/>
                <a:ea typeface="Open Sans"/>
                <a:cs typeface="Open Sans"/>
                <a:sym typeface="Open Sans"/>
              </a:rPr>
              <a:t>Mindfulness and meditation</a:t>
            </a:r>
            <a:br>
              <a:rPr lang="en-US" sz="1700" dirty="0">
                <a:latin typeface="Open Sans"/>
                <a:ea typeface="Open Sans"/>
                <a:cs typeface="Open Sans"/>
                <a:sym typeface="Open Sans"/>
              </a:rPr>
            </a:br>
            <a:endParaRPr lang="en-US" sz="1700" dirty="0">
              <a:latin typeface="Open Sans"/>
              <a:ea typeface="Open Sans"/>
              <a:cs typeface="Open Sans"/>
              <a:sym typeface="Open Sans"/>
            </a:endParaRPr>
          </a:p>
          <a:p>
            <a:pPr marL="285750" indent="-285750">
              <a:lnSpc>
                <a:spcPct val="90000"/>
              </a:lnSpc>
              <a:buSzPts val="2400"/>
              <a:buBlip>
                <a:blip r:embed="rId3">
                  <a:extLst>
                    <a:ext uri="{96DAC541-7B7A-43D3-8B79-37D633B846F1}">
                      <asvg:svgBlip xmlns:asvg="http://schemas.microsoft.com/office/drawing/2016/SVG/main" xmlns="" r:embed="rId4"/>
                    </a:ext>
                  </a:extLst>
                </a:blip>
              </a:buBlip>
            </a:pPr>
            <a:endParaRPr lang="en-US" sz="1700" dirty="0">
              <a:latin typeface="Open Sans"/>
              <a:ea typeface="Open Sans"/>
              <a:cs typeface="Open Sans"/>
              <a:sym typeface="Open Sans"/>
            </a:endParaRPr>
          </a:p>
          <a:p>
            <a:pPr marL="285750" indent="-285750">
              <a:lnSpc>
                <a:spcPct val="90000"/>
              </a:lnSpc>
              <a:buSzPts val="2400"/>
              <a:buBlip>
                <a:blip r:embed="rId3">
                  <a:extLst>
                    <a:ext uri="{96DAC541-7B7A-43D3-8B79-37D633B846F1}">
                      <asvg:svgBlip xmlns:asvg="http://schemas.microsoft.com/office/drawing/2016/SVG/main" xmlns="" r:embed="rId4"/>
                    </a:ext>
                  </a:extLst>
                </a:blip>
              </a:buBlip>
            </a:pPr>
            <a:endParaRPr lang="en-US" sz="1700" dirty="0">
              <a:latin typeface="Open Sans"/>
              <a:ea typeface="Open Sans"/>
              <a:cs typeface="Open Sans"/>
              <a:sym typeface="Open Sans"/>
            </a:endParaRPr>
          </a:p>
          <a:p>
            <a:pPr marL="285750" indent="-285750">
              <a:lnSpc>
                <a:spcPct val="90000"/>
              </a:lnSpc>
              <a:buSzPts val="2400"/>
              <a:buBlip>
                <a:blip r:embed="rId3">
                  <a:extLst>
                    <a:ext uri="{96DAC541-7B7A-43D3-8B79-37D633B846F1}">
                      <asvg:svgBlip xmlns:asvg="http://schemas.microsoft.com/office/drawing/2016/SVG/main" xmlns="" r:embed="rId4"/>
                    </a:ext>
                  </a:extLst>
                </a:blip>
              </a:buBlip>
            </a:pPr>
            <a:endParaRPr lang="en-US" sz="1700" dirty="0">
              <a:latin typeface="Open Sans"/>
              <a:ea typeface="Open Sans"/>
              <a:cs typeface="Open Sans"/>
              <a:sym typeface="Open Sans"/>
            </a:endParaRPr>
          </a:p>
          <a:p>
            <a:pPr marL="285750" indent="-285750">
              <a:lnSpc>
                <a:spcPct val="90000"/>
              </a:lnSpc>
              <a:buSzPts val="2400"/>
              <a:buBlip>
                <a:blip r:embed="rId3">
                  <a:extLst>
                    <a:ext uri="{96DAC541-7B7A-43D3-8B79-37D633B846F1}">
                      <asvg:svgBlip xmlns:asvg="http://schemas.microsoft.com/office/drawing/2016/SVG/main" xmlns="" r:embed="rId4"/>
                    </a:ext>
                  </a:extLst>
                </a:blip>
              </a:buBlip>
            </a:pPr>
            <a:endParaRPr lang="en-US" sz="1700" dirty="0">
              <a:latin typeface="Open Sans"/>
              <a:ea typeface="Open Sans"/>
              <a:cs typeface="Open Sans"/>
              <a:sym typeface="Open Sans"/>
            </a:endParaRPr>
          </a:p>
          <a:p>
            <a:pPr marL="285750" indent="-285750">
              <a:lnSpc>
                <a:spcPct val="90000"/>
              </a:lnSpc>
              <a:buSzPts val="2400"/>
              <a:buBlip>
                <a:blip r:embed="rId3">
                  <a:extLst>
                    <a:ext uri="{96DAC541-7B7A-43D3-8B79-37D633B846F1}">
                      <asvg:svgBlip xmlns:asvg="http://schemas.microsoft.com/office/drawing/2016/SVG/main" xmlns="" r:embed="rId4"/>
                    </a:ext>
                  </a:extLst>
                </a:blip>
              </a:buBlip>
            </a:pPr>
            <a:endParaRPr lang="en-US" sz="1700" dirty="0">
              <a:latin typeface="Open Sans"/>
              <a:ea typeface="Open Sans"/>
              <a:cs typeface="Open Sans"/>
              <a:sym typeface="Open Sans"/>
            </a:endParaRPr>
          </a:p>
          <a:p>
            <a:pPr marL="285750" indent="-285750">
              <a:lnSpc>
                <a:spcPct val="90000"/>
              </a:lnSpc>
              <a:buSzPts val="2400"/>
              <a:buBlip>
                <a:blip r:embed="rId3">
                  <a:extLst>
                    <a:ext uri="{96DAC541-7B7A-43D3-8B79-37D633B846F1}">
                      <asvg:svgBlip xmlns:asvg="http://schemas.microsoft.com/office/drawing/2016/SVG/main" xmlns="" r:embed="rId4"/>
                    </a:ext>
                  </a:extLst>
                </a:blip>
              </a:buBlip>
            </a:pPr>
            <a:endParaRPr lang="en-US" sz="1700" dirty="0">
              <a:latin typeface="Open Sans"/>
              <a:ea typeface="Open Sans"/>
              <a:cs typeface="Open Sans"/>
              <a:sym typeface="Open Sans"/>
            </a:endParaRPr>
          </a:p>
          <a:p>
            <a:pPr marL="285750" indent="-285750">
              <a:lnSpc>
                <a:spcPct val="90000"/>
              </a:lnSpc>
              <a:buSzPts val="2400"/>
              <a:buBlip>
                <a:blip r:embed="rId3">
                  <a:extLst>
                    <a:ext uri="{96DAC541-7B7A-43D3-8B79-37D633B846F1}">
                      <asvg:svgBlip xmlns:asvg="http://schemas.microsoft.com/office/drawing/2016/SVG/main" xmlns="" r:embed="rId4"/>
                    </a:ext>
                  </a:extLst>
                </a:blip>
              </a:buBlip>
            </a:pPr>
            <a:endParaRPr lang="en-US" sz="1700" dirty="0">
              <a:latin typeface="Open Sans"/>
              <a:ea typeface="Open Sans"/>
              <a:cs typeface="Open Sans"/>
              <a:sym typeface="Open Sans"/>
            </a:endParaRPr>
          </a:p>
          <a:p>
            <a:pPr marL="285750" indent="-285750">
              <a:lnSpc>
                <a:spcPct val="90000"/>
              </a:lnSpc>
              <a:buSzPts val="2400"/>
              <a:buBlip>
                <a:blip r:embed="rId3">
                  <a:extLst>
                    <a:ext uri="{96DAC541-7B7A-43D3-8B79-37D633B846F1}">
                      <asvg:svgBlip xmlns:asvg="http://schemas.microsoft.com/office/drawing/2016/SVG/main" xmlns="" r:embed="rId4"/>
                    </a:ext>
                  </a:extLst>
                </a:blip>
              </a:buBlip>
            </a:pPr>
            <a:endParaRPr lang="en-US" sz="1700" dirty="0">
              <a:latin typeface="Open Sans"/>
              <a:ea typeface="Open Sans"/>
              <a:cs typeface="Open Sans"/>
              <a:sym typeface="Open Sans"/>
            </a:endParaRPr>
          </a:p>
          <a:p>
            <a:pPr marL="285750" indent="-285750">
              <a:lnSpc>
                <a:spcPct val="90000"/>
              </a:lnSpc>
              <a:buSzPts val="2400"/>
              <a:buBlip>
                <a:blip r:embed="rId3">
                  <a:extLst>
                    <a:ext uri="{96DAC541-7B7A-43D3-8B79-37D633B846F1}">
                      <asvg:svgBlip xmlns:asvg="http://schemas.microsoft.com/office/drawing/2016/SVG/main" xmlns="" r:embed="rId4"/>
                    </a:ext>
                  </a:extLst>
                </a:blip>
              </a:buBlip>
            </a:pPr>
            <a:endParaRPr lang="en-US" sz="1700" dirty="0">
              <a:latin typeface="Open Sans"/>
              <a:ea typeface="Open Sans"/>
              <a:cs typeface="Open Sans"/>
              <a:sym typeface="Open Sans"/>
            </a:endParaRPr>
          </a:p>
          <a:p>
            <a:pPr marL="285750" indent="-285750">
              <a:lnSpc>
                <a:spcPct val="90000"/>
              </a:lnSpc>
              <a:buSzPts val="2400"/>
              <a:buBlip>
                <a:blip r:embed="rId3">
                  <a:extLst>
                    <a:ext uri="{96DAC541-7B7A-43D3-8B79-37D633B846F1}">
                      <asvg:svgBlip xmlns:asvg="http://schemas.microsoft.com/office/drawing/2016/SVG/main" xmlns="" r:embed="rId4"/>
                    </a:ext>
                  </a:extLst>
                </a:blip>
              </a:buBlip>
            </a:pPr>
            <a:endParaRPr lang="en-US" sz="1700" dirty="0">
              <a:latin typeface="Open Sans"/>
              <a:ea typeface="Open Sans"/>
              <a:cs typeface="Open Sans"/>
              <a:sym typeface="Open Sans"/>
            </a:endParaRPr>
          </a:p>
          <a:p>
            <a:pPr marL="285750" indent="-285750">
              <a:lnSpc>
                <a:spcPct val="90000"/>
              </a:lnSpc>
              <a:buSzPts val="2400"/>
              <a:buBlip>
                <a:blip r:embed="rId3">
                  <a:extLst>
                    <a:ext uri="{96DAC541-7B7A-43D3-8B79-37D633B846F1}">
                      <asvg:svgBlip xmlns:asvg="http://schemas.microsoft.com/office/drawing/2016/SVG/main" xmlns="" r:embed="rId4"/>
                    </a:ext>
                  </a:extLst>
                </a:blip>
              </a:buBlip>
            </a:pPr>
            <a:r>
              <a:rPr lang="en-US" sz="1700" dirty="0">
                <a:latin typeface="Open Sans"/>
                <a:ea typeface="Open Sans"/>
                <a:cs typeface="Open Sans"/>
                <a:sym typeface="Open Sans"/>
              </a:rPr>
              <a:t>Nutrition and physical activity</a:t>
            </a:r>
            <a:br>
              <a:rPr lang="en-US" sz="1700" dirty="0">
                <a:latin typeface="Open Sans"/>
                <a:ea typeface="Open Sans"/>
                <a:cs typeface="Open Sans"/>
                <a:sym typeface="Open Sans"/>
              </a:rPr>
            </a:br>
            <a:endParaRPr lang="en-US" sz="1700" dirty="0">
              <a:latin typeface="Open Sans"/>
              <a:ea typeface="Open Sans"/>
              <a:cs typeface="Open Sans"/>
              <a:sym typeface="Open Sans"/>
            </a:endParaRPr>
          </a:p>
          <a:p>
            <a:pPr marL="285750" indent="-285750">
              <a:lnSpc>
                <a:spcPct val="90000"/>
              </a:lnSpc>
              <a:buSzPts val="2400"/>
              <a:buBlip>
                <a:blip r:embed="rId3">
                  <a:extLst>
                    <a:ext uri="{96DAC541-7B7A-43D3-8B79-37D633B846F1}">
                      <asvg:svgBlip xmlns:asvg="http://schemas.microsoft.com/office/drawing/2016/SVG/main" xmlns="" r:embed="rId4"/>
                    </a:ext>
                  </a:extLst>
                </a:blip>
              </a:buBlip>
            </a:pPr>
            <a:r>
              <a:rPr lang="en-US" sz="1700" dirty="0">
                <a:latin typeface="Open Sans"/>
                <a:ea typeface="Open Sans"/>
                <a:cs typeface="Open Sans"/>
                <a:sym typeface="Open Sans"/>
              </a:rPr>
              <a:t>Sexual health</a:t>
            </a:r>
          </a:p>
          <a:p>
            <a:pPr marL="285750" indent="-285750">
              <a:lnSpc>
                <a:spcPct val="90000"/>
              </a:lnSpc>
              <a:buSzPts val="2400"/>
              <a:buBlip>
                <a:blip r:embed="rId3">
                  <a:extLst>
                    <a:ext uri="{96DAC541-7B7A-43D3-8B79-37D633B846F1}">
                      <asvg:svgBlip xmlns:asvg="http://schemas.microsoft.com/office/drawing/2016/SVG/main" xmlns="" r:embed="rId4"/>
                    </a:ext>
                  </a:extLst>
                </a:blip>
              </a:buBlip>
            </a:pPr>
            <a:endParaRPr lang="en-US" sz="1700" dirty="0">
              <a:latin typeface="Open Sans"/>
              <a:ea typeface="Open Sans"/>
              <a:cs typeface="Open Sans"/>
              <a:sym typeface="Open Sans"/>
            </a:endParaRPr>
          </a:p>
          <a:p>
            <a:pPr marL="285750" indent="-285750">
              <a:lnSpc>
                <a:spcPct val="90000"/>
              </a:lnSpc>
              <a:buSzPts val="2400"/>
              <a:buBlip>
                <a:blip r:embed="rId3">
                  <a:extLst>
                    <a:ext uri="{96DAC541-7B7A-43D3-8B79-37D633B846F1}">
                      <asvg:svgBlip xmlns:asvg="http://schemas.microsoft.com/office/drawing/2016/SVG/main" xmlns="" r:embed="rId4"/>
                    </a:ext>
                  </a:extLst>
                </a:blip>
              </a:buBlip>
            </a:pPr>
            <a:r>
              <a:rPr lang="en-US" sz="1700" dirty="0">
                <a:latin typeface="Open Sans"/>
                <a:ea typeface="Open Sans"/>
                <a:cs typeface="Open Sans"/>
                <a:sym typeface="Open Sans"/>
              </a:rPr>
              <a:t>Sleep hygiene</a:t>
            </a:r>
          </a:p>
          <a:p>
            <a:pPr marL="285750" indent="-285750">
              <a:lnSpc>
                <a:spcPct val="90000"/>
              </a:lnSpc>
              <a:buSzPts val="2400"/>
              <a:buBlip>
                <a:blip r:embed="rId3">
                  <a:extLst>
                    <a:ext uri="{96DAC541-7B7A-43D3-8B79-37D633B846F1}">
                      <asvg:svgBlip xmlns:asvg="http://schemas.microsoft.com/office/drawing/2016/SVG/main" xmlns="" r:embed="rId4"/>
                    </a:ext>
                  </a:extLst>
                </a:blip>
              </a:buBlip>
            </a:pPr>
            <a:endParaRPr lang="en-US" sz="1700" dirty="0">
              <a:latin typeface="Open Sans"/>
              <a:ea typeface="Open Sans"/>
              <a:cs typeface="Open Sans"/>
              <a:sym typeface="Open Sans"/>
            </a:endParaRPr>
          </a:p>
          <a:p>
            <a:pPr marL="285750" indent="-285750">
              <a:lnSpc>
                <a:spcPct val="90000"/>
              </a:lnSpc>
              <a:buSzPts val="2400"/>
              <a:buBlip>
                <a:blip r:embed="rId3">
                  <a:extLst>
                    <a:ext uri="{96DAC541-7B7A-43D3-8B79-37D633B846F1}">
                      <asvg:svgBlip xmlns:asvg="http://schemas.microsoft.com/office/drawing/2016/SVG/main" xmlns="" r:embed="rId4"/>
                    </a:ext>
                  </a:extLst>
                </a:blip>
              </a:buBlip>
            </a:pPr>
            <a:r>
              <a:rPr lang="en-US" sz="1700" dirty="0">
                <a:latin typeface="Open Sans"/>
                <a:ea typeface="Open Sans"/>
                <a:cs typeface="Open Sans"/>
                <a:sym typeface="Open Sans"/>
              </a:rPr>
              <a:t>Stress and self-care</a:t>
            </a:r>
          </a:p>
        </p:txBody>
      </p:sp>
      <p:pic>
        <p:nvPicPr>
          <p:cNvPr id="3" name="Picture 2" descr="A picture containing text, clipart&#10;&#10;Description automatically generated">
            <a:extLst>
              <a:ext uri="{FF2B5EF4-FFF2-40B4-BE49-F238E27FC236}">
                <a16:creationId xmlns:a16="http://schemas.microsoft.com/office/drawing/2014/main" id="{56A134D3-2FC9-A6BA-55A0-BDD4BD558D6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228115" y="4474749"/>
            <a:ext cx="1793966" cy="570923"/>
          </a:xfrm>
          <a:prstGeom prst="rect">
            <a:avLst/>
          </a:prstGeom>
        </p:spPr>
      </p:pic>
    </p:spTree>
    <p:extLst>
      <p:ext uri="{BB962C8B-B14F-4D97-AF65-F5344CB8AC3E}">
        <p14:creationId xmlns:p14="http://schemas.microsoft.com/office/powerpoint/2010/main" val="3951213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4"/>
        <p:cNvGrpSpPr/>
        <p:nvPr/>
      </p:nvGrpSpPr>
      <p:grpSpPr>
        <a:xfrm>
          <a:off x="0" y="0"/>
          <a:ext cx="0" cy="0"/>
          <a:chOff x="0" y="0"/>
          <a:chExt cx="0" cy="0"/>
        </a:xfrm>
      </p:grpSpPr>
      <p:sp>
        <p:nvSpPr>
          <p:cNvPr id="205" name="Rectangle 189">
            <a:extLst>
              <a:ext uri="{FF2B5EF4-FFF2-40B4-BE49-F238E27FC236}">
                <a16:creationId xmlns:a16="http://schemas.microsoft.com/office/drawing/2014/main"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90106"/>
            <a:ext cx="9144000" cy="55241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6" name="Straight Connector 191">
            <a:extLst>
              <a:ext uri="{FF2B5EF4-FFF2-40B4-BE49-F238E27FC236}">
                <a16:creationId xmlns:a16="http://schemas.microsoft.com/office/drawing/2014/main"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931487"/>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193">
            <a:extLst>
              <a:ext uri="{FF2B5EF4-FFF2-40B4-BE49-F238E27FC236}">
                <a16:creationId xmlns:a16="http://schemas.microsoft.com/office/drawing/2014/main"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601139"/>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Graphical user interface&#10;&#10;Description automatically generated">
            <a:extLst>
              <a:ext uri="{FF2B5EF4-FFF2-40B4-BE49-F238E27FC236}">
                <a16:creationId xmlns:a16="http://schemas.microsoft.com/office/drawing/2014/main" id="{61E0C79A-D818-199A-4071-F7F0EDF162DF}"/>
              </a:ext>
            </a:extLst>
          </p:cNvPr>
          <p:cNvPicPr>
            <a:picLocks noChangeAspect="1"/>
          </p:cNvPicPr>
          <p:nvPr/>
        </p:nvPicPr>
        <p:blipFill rotWithShape="1">
          <a:blip r:embed="rId3"/>
          <a:srcRect l="38292" t="3690" r="6216" b="3689"/>
          <a:stretch/>
        </p:blipFill>
        <p:spPr>
          <a:xfrm>
            <a:off x="3632152" y="0"/>
            <a:ext cx="5478393" cy="5143500"/>
          </a:xfrm>
          <a:prstGeom prst="rect">
            <a:avLst/>
          </a:prstGeom>
        </p:spPr>
      </p:pic>
      <p:sp>
        <p:nvSpPr>
          <p:cNvPr id="34" name="Google Shape;158;p22">
            <a:extLst>
              <a:ext uri="{FF2B5EF4-FFF2-40B4-BE49-F238E27FC236}">
                <a16:creationId xmlns:a16="http://schemas.microsoft.com/office/drawing/2014/main" id="{66ACF225-AAEC-DE03-DCBE-D5913CEBF73D}"/>
              </a:ext>
            </a:extLst>
          </p:cNvPr>
          <p:cNvSpPr txBox="1">
            <a:spLocks/>
          </p:cNvSpPr>
          <p:nvPr/>
        </p:nvSpPr>
        <p:spPr>
          <a:xfrm>
            <a:off x="431700" y="238225"/>
            <a:ext cx="3562200" cy="470700"/>
          </a:xfrm>
          <a:prstGeom prst="rect">
            <a:avLst/>
          </a:prstGeom>
        </p:spPr>
        <p:txBody>
          <a:bodyPr spcFirstLastPara="1" vert="horz" wrap="square" lIns="91425" tIns="91425" rIns="91425" bIns="91425" rtlCol="0" anchor="t" anchorCtr="0">
            <a:noAutofit/>
          </a:bodyPr>
          <a:lstStyle>
            <a:lvl1pPr lvl="0" algn="l" defTabSz="685800" rtl="0" eaLnBrk="1" latinLnBrk="0" hangingPunct="1">
              <a:lnSpc>
                <a:spcPct val="90000"/>
              </a:lnSpc>
              <a:spcBef>
                <a:spcPts val="0"/>
              </a:spcBef>
              <a:spcAft>
                <a:spcPts val="0"/>
              </a:spcAft>
              <a:buSzPts val="2800"/>
              <a:buNone/>
              <a:defRPr sz="33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sz="2500" b="1" dirty="0">
                <a:solidFill>
                  <a:srgbClr val="000F3A"/>
                </a:solidFill>
                <a:latin typeface="Open Sans"/>
                <a:ea typeface="Open Sans"/>
                <a:cs typeface="Open Sans"/>
                <a:sym typeface="Open Sans"/>
              </a:rPr>
              <a:t>Visit us!</a:t>
            </a:r>
          </a:p>
        </p:txBody>
      </p:sp>
      <p:sp>
        <p:nvSpPr>
          <p:cNvPr id="36" name="Google Shape;159;p22">
            <a:extLst>
              <a:ext uri="{FF2B5EF4-FFF2-40B4-BE49-F238E27FC236}">
                <a16:creationId xmlns:a16="http://schemas.microsoft.com/office/drawing/2014/main" id="{1F68D484-6E9F-2EBB-8D3D-821A8F5987EB}"/>
              </a:ext>
            </a:extLst>
          </p:cNvPr>
          <p:cNvSpPr/>
          <p:nvPr/>
        </p:nvSpPr>
        <p:spPr>
          <a:xfrm>
            <a:off x="538448" y="765774"/>
            <a:ext cx="2964654" cy="95947"/>
          </a:xfrm>
          <a:prstGeom prst="rect">
            <a:avLst/>
          </a:prstGeom>
          <a:solidFill>
            <a:srgbClr val="002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18" descr="Graphical user interface&#10;&#10;Description automatically generated">
            <a:extLst>
              <a:ext uri="{FF2B5EF4-FFF2-40B4-BE49-F238E27FC236}">
                <a16:creationId xmlns:a16="http://schemas.microsoft.com/office/drawing/2014/main" id="{AC20F2F4-D18E-45FD-C400-AB335492E85E}"/>
              </a:ext>
            </a:extLst>
          </p:cNvPr>
          <p:cNvPicPr>
            <a:picLocks noChangeAspect="1"/>
          </p:cNvPicPr>
          <p:nvPr/>
        </p:nvPicPr>
        <p:blipFill rotWithShape="1">
          <a:blip r:embed="rId3"/>
          <a:srcRect r="65731" b="45367"/>
          <a:stretch/>
        </p:blipFill>
        <p:spPr>
          <a:xfrm>
            <a:off x="284905" y="947150"/>
            <a:ext cx="2647866" cy="2374610"/>
          </a:xfrm>
          <a:prstGeom prst="rect">
            <a:avLst/>
          </a:prstGeom>
        </p:spPr>
      </p:pic>
    </p:spTree>
    <p:extLst>
      <p:ext uri="{BB962C8B-B14F-4D97-AF65-F5344CB8AC3E}">
        <p14:creationId xmlns:p14="http://schemas.microsoft.com/office/powerpoint/2010/main" val="2081903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5"/>
          <p:cNvSpPr txBox="1">
            <a:spLocks noGrp="1"/>
          </p:cNvSpPr>
          <p:nvPr>
            <p:ph type="title"/>
          </p:nvPr>
        </p:nvSpPr>
        <p:spPr>
          <a:xfrm>
            <a:off x="459687" y="1219179"/>
            <a:ext cx="6969461" cy="492600"/>
          </a:xfrm>
          <a:prstGeom prst="rect">
            <a:avLst/>
          </a:prstGeom>
        </p:spPr>
        <p:txBody>
          <a:bodyPr spcFirstLastPara="1" wrap="square" lIns="91425" tIns="91425" rIns="91425" bIns="91425" anchor="t" anchorCtr="0">
            <a:noAutofit/>
          </a:bodyPr>
          <a:lstStyle/>
          <a:p>
            <a:pPr>
              <a:buSzPts val="990"/>
            </a:pPr>
            <a:r>
              <a:rPr lang="en" sz="1800" b="1" dirty="0">
                <a:solidFill>
                  <a:schemeClr val="tx1"/>
                </a:solidFill>
                <a:latin typeface="Open Sans"/>
                <a:ea typeface="Open Sans"/>
                <a:cs typeface="Open Sans"/>
                <a:sym typeface="Open Sans"/>
              </a:rPr>
              <a:t>Follow us:</a:t>
            </a:r>
            <a:r>
              <a:rPr lang="en" sz="1800" dirty="0">
                <a:solidFill>
                  <a:schemeClr val="tx1"/>
                </a:solidFill>
                <a:latin typeface="Open Sans"/>
                <a:ea typeface="Open Sans"/>
                <a:cs typeface="Open Sans"/>
                <a:sym typeface="Open Sans"/>
              </a:rPr>
              <a:t> 	       @WellnessAtPenn      	   @PennTogether</a:t>
            </a:r>
            <a:endParaRPr sz="1800" dirty="0">
              <a:solidFill>
                <a:schemeClr val="tx1"/>
              </a:solidFill>
              <a:latin typeface="Open Sans"/>
              <a:ea typeface="Open Sans"/>
              <a:cs typeface="Open Sans"/>
              <a:sym typeface="Open Sans"/>
            </a:endParaRPr>
          </a:p>
        </p:txBody>
      </p:sp>
      <p:sp>
        <p:nvSpPr>
          <p:cNvPr id="189" name="Google Shape;189;p25"/>
          <p:cNvSpPr txBox="1">
            <a:spLocks noGrp="1"/>
          </p:cNvSpPr>
          <p:nvPr>
            <p:ph type="title" idx="4294967295"/>
          </p:nvPr>
        </p:nvSpPr>
        <p:spPr>
          <a:xfrm>
            <a:off x="429816" y="1954690"/>
            <a:ext cx="8522591" cy="492125"/>
          </a:xfrm>
          <a:prstGeom prst="rect">
            <a:avLst/>
          </a:prstGeom>
        </p:spPr>
        <p:txBody>
          <a:bodyPr spcFirstLastPara="1" wrap="square" lIns="91425" tIns="91425" rIns="91425" bIns="91425" anchor="t" anchorCtr="0">
            <a:noAutofit/>
          </a:bodyPr>
          <a:lstStyle/>
          <a:p>
            <a:pPr>
              <a:buSzPts val="990"/>
            </a:pPr>
            <a:r>
              <a:rPr lang="en" sz="1800" b="1" dirty="0">
                <a:solidFill>
                  <a:schemeClr val="tx1"/>
                </a:solidFill>
                <a:latin typeface="Open Sans"/>
                <a:ea typeface="Open Sans"/>
                <a:cs typeface="Open Sans"/>
              </a:rPr>
              <a:t>Student Health and Counseling:</a:t>
            </a:r>
            <a:br>
              <a:rPr lang="en" sz="1800" b="1" dirty="0">
                <a:solidFill>
                  <a:schemeClr val="tx1"/>
                </a:solidFill>
                <a:latin typeface="Open Sans"/>
                <a:ea typeface="Open Sans"/>
                <a:cs typeface="Open Sans"/>
              </a:rPr>
            </a:br>
            <a:r>
              <a:rPr lang="en" sz="1800" b="1" dirty="0">
                <a:solidFill>
                  <a:schemeClr val="tx1"/>
                </a:solidFill>
                <a:latin typeface="Open Sans"/>
                <a:ea typeface="Open Sans"/>
                <a:cs typeface="Open Sans"/>
              </a:rPr>
              <a:t>	</a:t>
            </a:r>
            <a:r>
              <a:rPr lang="en" sz="1800" dirty="0">
                <a:solidFill>
                  <a:schemeClr val="tx1"/>
                </a:solidFill>
                <a:latin typeface="Open Sans"/>
                <a:ea typeface="Open Sans"/>
                <a:cs typeface="Open Sans"/>
              </a:rPr>
              <a:t>-- Medical services: 215-746-3535 (3535 Market Street, 1</a:t>
            </a:r>
            <a:r>
              <a:rPr lang="en" sz="1800" baseline="30000" dirty="0">
                <a:solidFill>
                  <a:schemeClr val="tx1"/>
                </a:solidFill>
                <a:latin typeface="Open Sans"/>
                <a:ea typeface="Open Sans"/>
                <a:cs typeface="Open Sans"/>
              </a:rPr>
              <a:t>st</a:t>
            </a:r>
            <a:r>
              <a:rPr lang="en" sz="1800" dirty="0">
                <a:solidFill>
                  <a:schemeClr val="tx1"/>
                </a:solidFill>
                <a:latin typeface="Open Sans"/>
                <a:ea typeface="Open Sans"/>
                <a:cs typeface="Open Sans"/>
              </a:rPr>
              <a:t> Floor)</a:t>
            </a:r>
            <a:r>
              <a:rPr lang="en" sz="1800" dirty="0">
                <a:latin typeface="Open Sans"/>
                <a:ea typeface="Open Sans"/>
                <a:cs typeface="Open Sans"/>
              </a:rPr>
              <a:t/>
            </a:r>
            <a:br>
              <a:rPr lang="en" sz="1800" dirty="0">
                <a:latin typeface="Open Sans"/>
                <a:ea typeface="Open Sans"/>
                <a:cs typeface="Open Sans"/>
              </a:rPr>
            </a:br>
            <a:r>
              <a:rPr lang="en" sz="1800" dirty="0">
                <a:latin typeface="Open Sans"/>
                <a:ea typeface="Open Sans"/>
                <a:cs typeface="Open Sans"/>
              </a:rPr>
              <a:t>	</a:t>
            </a:r>
            <a:r>
              <a:rPr lang="en" sz="1800" dirty="0">
                <a:solidFill>
                  <a:schemeClr val="tx1"/>
                </a:solidFill>
                <a:latin typeface="Open Sans"/>
                <a:ea typeface="Open Sans"/>
                <a:cs typeface="Open Sans"/>
              </a:rPr>
              <a:t>-- Counseling services: 215-898-7021 (3624 Market Street, 1</a:t>
            </a:r>
            <a:r>
              <a:rPr lang="en" sz="1800" baseline="30000" dirty="0">
                <a:solidFill>
                  <a:schemeClr val="tx1"/>
                </a:solidFill>
                <a:latin typeface="Open Sans"/>
                <a:ea typeface="Open Sans"/>
                <a:cs typeface="Open Sans"/>
              </a:rPr>
              <a:t>st</a:t>
            </a:r>
            <a:r>
              <a:rPr lang="en" sz="1800" dirty="0">
                <a:solidFill>
                  <a:schemeClr val="tx1"/>
                </a:solidFill>
                <a:latin typeface="Open Sans"/>
                <a:ea typeface="Open Sans"/>
                <a:cs typeface="Open Sans"/>
              </a:rPr>
              <a:t> Floor West)</a:t>
            </a:r>
            <a:endParaRPr sz="1800" dirty="0">
              <a:solidFill>
                <a:schemeClr val="tx1"/>
              </a:solidFill>
              <a:latin typeface="Open Sans"/>
              <a:ea typeface="Open Sans"/>
              <a:cs typeface="Open Sans"/>
              <a:sym typeface="Open Sans"/>
            </a:endParaRPr>
          </a:p>
        </p:txBody>
      </p:sp>
      <p:sp>
        <p:nvSpPr>
          <p:cNvPr id="190" name="Google Shape;190;p25"/>
          <p:cNvSpPr txBox="1">
            <a:spLocks noGrp="1"/>
          </p:cNvSpPr>
          <p:nvPr>
            <p:ph type="title" idx="4294967295"/>
          </p:nvPr>
        </p:nvSpPr>
        <p:spPr>
          <a:xfrm>
            <a:off x="429816" y="3928550"/>
            <a:ext cx="7016750" cy="492125"/>
          </a:xfrm>
          <a:prstGeom prst="rect">
            <a:avLst/>
          </a:prstGeom>
        </p:spPr>
        <p:txBody>
          <a:bodyPr spcFirstLastPara="1" wrap="square" lIns="91425" tIns="91425" rIns="91425" bIns="91425" anchor="t" anchorCtr="0">
            <a:noAutofit/>
          </a:bodyPr>
          <a:lstStyle/>
          <a:p>
            <a:pPr>
              <a:buSzPts val="990"/>
            </a:pPr>
            <a:r>
              <a:rPr lang="en" sz="1800" b="1" dirty="0">
                <a:solidFill>
                  <a:schemeClr val="tx1"/>
                </a:solidFill>
                <a:latin typeface="Open Sans"/>
                <a:ea typeface="Open Sans"/>
                <a:cs typeface="Open Sans"/>
                <a:sym typeface="Open Sans"/>
              </a:rPr>
              <a:t>Visit our Website:</a:t>
            </a:r>
            <a:r>
              <a:rPr lang="en" sz="1800" dirty="0">
                <a:solidFill>
                  <a:schemeClr val="tx1"/>
                </a:solidFill>
                <a:latin typeface="Open Sans"/>
                <a:ea typeface="Open Sans"/>
                <a:cs typeface="Open Sans"/>
                <a:sym typeface="Open Sans"/>
              </a:rPr>
              <a:t> </a:t>
            </a:r>
            <a:r>
              <a:rPr lang="en" sz="1800" dirty="0">
                <a:solidFill>
                  <a:srgbClr val="002D73"/>
                </a:solidFill>
                <a:latin typeface="Open Sans"/>
                <a:ea typeface="Open Sans"/>
                <a:cs typeface="Open Sans"/>
                <a:sym typeface="Open Sans"/>
                <a:hlinkClick r:id="rId3">
                  <a:extLst>
                    <a:ext uri="{A12FA001-AC4F-418D-AE19-62706E023703}">
                      <ahyp:hlinkClr xmlns:ahyp="http://schemas.microsoft.com/office/drawing/2018/hyperlinkcolor" xmlns="" val="tx"/>
                    </a:ext>
                  </a:extLst>
                </a:hlinkClick>
              </a:rPr>
              <a:t>https://wellness.upenn.edu</a:t>
            </a:r>
            <a:r>
              <a:rPr lang="en" sz="1800" dirty="0">
                <a:solidFill>
                  <a:srgbClr val="002D73"/>
                </a:solidFill>
                <a:latin typeface="Open Sans"/>
                <a:ea typeface="Open Sans"/>
                <a:cs typeface="Open Sans"/>
                <a:sym typeface="Open Sans"/>
              </a:rPr>
              <a:t>  </a:t>
            </a:r>
            <a:endParaRPr sz="1800" dirty="0">
              <a:solidFill>
                <a:srgbClr val="002D73"/>
              </a:solidFill>
              <a:latin typeface="Open Sans"/>
              <a:ea typeface="Open Sans"/>
              <a:cs typeface="Open Sans"/>
              <a:sym typeface="Open Sans"/>
            </a:endParaRPr>
          </a:p>
        </p:txBody>
      </p:sp>
      <p:pic>
        <p:nvPicPr>
          <p:cNvPr id="10" name="Picture 9" descr="A picture containing text, clipart&#10;&#10;Description automatically generated">
            <a:extLst>
              <a:ext uri="{FF2B5EF4-FFF2-40B4-BE49-F238E27FC236}">
                <a16:creationId xmlns:a16="http://schemas.microsoft.com/office/drawing/2014/main" id="{547A6C31-34C2-9A2A-8D4A-16740414D25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185324" y="4561056"/>
            <a:ext cx="1873399" cy="498324"/>
          </a:xfrm>
          <a:prstGeom prst="rect">
            <a:avLst/>
          </a:prstGeom>
        </p:spPr>
      </p:pic>
      <p:sp>
        <p:nvSpPr>
          <p:cNvPr id="13" name="TextBox 12">
            <a:extLst>
              <a:ext uri="{FF2B5EF4-FFF2-40B4-BE49-F238E27FC236}">
                <a16:creationId xmlns:a16="http://schemas.microsoft.com/office/drawing/2014/main" id="{D177C778-B05D-A99A-35B6-84A91EBA6081}"/>
              </a:ext>
            </a:extLst>
          </p:cNvPr>
          <p:cNvSpPr txBox="1"/>
          <p:nvPr/>
        </p:nvSpPr>
        <p:spPr>
          <a:xfrm>
            <a:off x="429815" y="3091550"/>
            <a:ext cx="7973951" cy="1338828"/>
          </a:xfrm>
          <a:prstGeom prst="rect">
            <a:avLst/>
          </a:prstGeom>
          <a:noFill/>
        </p:spPr>
        <p:txBody>
          <a:bodyPr wrap="square">
            <a:spAutoFit/>
          </a:bodyPr>
          <a:lstStyle/>
          <a:p>
            <a:pPr>
              <a:lnSpc>
                <a:spcPct val="90000"/>
              </a:lnSpc>
              <a:buSzPts val="2400"/>
            </a:pPr>
            <a:r>
              <a:rPr lang="en-US" b="1" dirty="0">
                <a:latin typeface="Open Sans"/>
                <a:ea typeface="Open Sans"/>
                <a:cs typeface="Open Sans"/>
                <a:sym typeface="Open Sans"/>
              </a:rPr>
              <a:t>Public Health and Wellbeing:</a:t>
            </a:r>
          </a:p>
          <a:p>
            <a:pPr>
              <a:lnSpc>
                <a:spcPct val="90000"/>
              </a:lnSpc>
              <a:buSzPts val="2400"/>
            </a:pPr>
            <a:r>
              <a:rPr lang="en-US" b="1" dirty="0">
                <a:latin typeface="Open Sans"/>
                <a:ea typeface="Open Sans"/>
                <a:cs typeface="Open Sans"/>
                <a:sym typeface="Open Sans"/>
              </a:rPr>
              <a:t>	   </a:t>
            </a:r>
            <a:r>
              <a:rPr lang="en-US" dirty="0">
                <a:latin typeface="Open Sans"/>
                <a:ea typeface="Open Sans"/>
                <a:cs typeface="Open Sans"/>
                <a:sym typeface="Open Sans"/>
              </a:rPr>
              <a:t>-- Immunization and Insurance Compliance: 215-746-4200</a:t>
            </a:r>
          </a:p>
          <a:p>
            <a:pPr>
              <a:lnSpc>
                <a:spcPct val="90000"/>
              </a:lnSpc>
              <a:buSzPts val="2400"/>
            </a:pPr>
            <a:r>
              <a:rPr lang="en-US" dirty="0">
                <a:latin typeface="Open Sans"/>
                <a:ea typeface="Open Sans"/>
                <a:cs typeface="Open Sans"/>
                <a:sym typeface="Open Sans"/>
              </a:rPr>
              <a:t>	   -- Public Health: 215-898-0300</a:t>
            </a:r>
          </a:p>
          <a:p>
            <a:pPr>
              <a:lnSpc>
                <a:spcPct val="90000"/>
              </a:lnSpc>
              <a:buSzPts val="2400"/>
            </a:pPr>
            <a:endParaRPr lang="en-US" dirty="0">
              <a:latin typeface="Open Sans"/>
              <a:ea typeface="Open Sans"/>
              <a:cs typeface="Open Sans"/>
              <a:sym typeface="Open Sans"/>
            </a:endParaRPr>
          </a:p>
          <a:p>
            <a:pPr>
              <a:lnSpc>
                <a:spcPct val="90000"/>
              </a:lnSpc>
              <a:buSzPts val="2400"/>
            </a:pPr>
            <a:endParaRPr lang="en-US" dirty="0"/>
          </a:p>
        </p:txBody>
      </p:sp>
      <p:pic>
        <p:nvPicPr>
          <p:cNvPr id="8" name="Picture 7" descr="Icon&#10;&#10;Description automatically generated">
            <a:extLst>
              <a:ext uri="{FF2B5EF4-FFF2-40B4-BE49-F238E27FC236}">
                <a16:creationId xmlns:a16="http://schemas.microsoft.com/office/drawing/2014/main" id="{FE6E363E-D440-EA17-4BD9-51930B93F33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777420" y="1128079"/>
            <a:ext cx="592591" cy="592591"/>
          </a:xfrm>
          <a:prstGeom prst="rect">
            <a:avLst/>
          </a:prstGeom>
        </p:spPr>
      </p:pic>
      <p:pic>
        <p:nvPicPr>
          <p:cNvPr id="14" name="Picture 13" descr="Logo&#10;&#10;Description automatically generated">
            <a:extLst>
              <a:ext uri="{FF2B5EF4-FFF2-40B4-BE49-F238E27FC236}">
                <a16:creationId xmlns:a16="http://schemas.microsoft.com/office/drawing/2014/main" id="{9323305F-2F06-8DB9-8264-E605506EABBC}"/>
              </a:ext>
            </a:extLst>
          </p:cNvPr>
          <p:cNvPicPr>
            <a:picLocks noChangeAspect="1"/>
          </p:cNvPicPr>
          <p:nvPr/>
        </p:nvPicPr>
        <p:blipFill>
          <a:blip r:embed="rId6"/>
          <a:stretch>
            <a:fillRect/>
          </a:stretch>
        </p:blipFill>
        <p:spPr>
          <a:xfrm>
            <a:off x="4466926" y="1201579"/>
            <a:ext cx="354448" cy="399205"/>
          </a:xfrm>
          <a:prstGeom prst="rect">
            <a:avLst/>
          </a:prstGeom>
        </p:spPr>
      </p:pic>
      <p:sp>
        <p:nvSpPr>
          <p:cNvPr id="11" name="Google Shape;158;p22">
            <a:extLst>
              <a:ext uri="{FF2B5EF4-FFF2-40B4-BE49-F238E27FC236}">
                <a16:creationId xmlns:a16="http://schemas.microsoft.com/office/drawing/2014/main" id="{1057F4D6-8C11-1859-B26A-FA6B6E383357}"/>
              </a:ext>
            </a:extLst>
          </p:cNvPr>
          <p:cNvSpPr txBox="1">
            <a:spLocks/>
          </p:cNvSpPr>
          <p:nvPr/>
        </p:nvSpPr>
        <p:spPr>
          <a:xfrm>
            <a:off x="431700" y="238225"/>
            <a:ext cx="3562200" cy="470700"/>
          </a:xfrm>
          <a:prstGeom prst="rect">
            <a:avLst/>
          </a:prstGeom>
        </p:spPr>
        <p:txBody>
          <a:bodyPr spcFirstLastPara="1" vert="horz" wrap="square" lIns="91425" tIns="91425" rIns="91425" bIns="91425" rtlCol="0" anchor="t" anchorCtr="0">
            <a:noAutofit/>
          </a:bodyPr>
          <a:lstStyle>
            <a:lvl1pPr lvl="0" algn="l" defTabSz="685800" rtl="0" eaLnBrk="1" latinLnBrk="0" hangingPunct="1">
              <a:lnSpc>
                <a:spcPct val="90000"/>
              </a:lnSpc>
              <a:spcBef>
                <a:spcPts val="0"/>
              </a:spcBef>
              <a:spcAft>
                <a:spcPts val="0"/>
              </a:spcAft>
              <a:buSzPts val="2800"/>
              <a:buNone/>
              <a:defRPr sz="33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sz="2500" b="1" dirty="0">
                <a:solidFill>
                  <a:srgbClr val="000F3A"/>
                </a:solidFill>
                <a:latin typeface="Open Sans"/>
                <a:ea typeface="Open Sans"/>
                <a:cs typeface="Open Sans"/>
                <a:sym typeface="Open Sans"/>
              </a:rPr>
              <a:t>Stay Connected!</a:t>
            </a:r>
          </a:p>
        </p:txBody>
      </p:sp>
      <p:sp>
        <p:nvSpPr>
          <p:cNvPr id="12" name="Google Shape;159;p22">
            <a:extLst>
              <a:ext uri="{FF2B5EF4-FFF2-40B4-BE49-F238E27FC236}">
                <a16:creationId xmlns:a16="http://schemas.microsoft.com/office/drawing/2014/main" id="{66267A72-102F-1975-49D0-72AE240A32C1}"/>
              </a:ext>
            </a:extLst>
          </p:cNvPr>
          <p:cNvSpPr/>
          <p:nvPr/>
        </p:nvSpPr>
        <p:spPr>
          <a:xfrm>
            <a:off x="533988" y="771390"/>
            <a:ext cx="3200100" cy="92100"/>
          </a:xfrm>
          <a:prstGeom prst="rect">
            <a:avLst/>
          </a:prstGeom>
          <a:solidFill>
            <a:srgbClr val="002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3A313CC0-D625-EA1B-87DA-048CD7697C53}"/>
              </a:ext>
            </a:extLst>
          </p:cNvPr>
          <p:cNvPicPr>
            <a:picLocks noChangeAspect="1"/>
          </p:cNvPicPr>
          <p:nvPr/>
        </p:nvPicPr>
        <p:blipFill>
          <a:blip r:embed="rId3"/>
          <a:stretch>
            <a:fillRect/>
          </a:stretch>
        </p:blipFill>
        <p:spPr>
          <a:xfrm>
            <a:off x="685800" y="0"/>
            <a:ext cx="7743824" cy="5162549"/>
          </a:xfrm>
          <a:prstGeom prst="rect">
            <a:avLst/>
          </a:prstGeom>
        </p:spPr>
      </p:pic>
    </p:spTree>
    <p:extLst>
      <p:ext uri="{BB962C8B-B14F-4D97-AF65-F5344CB8AC3E}">
        <p14:creationId xmlns:p14="http://schemas.microsoft.com/office/powerpoint/2010/main" val="468648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3" name="Title 2">
            <a:extLst>
              <a:ext uri="{FF2B5EF4-FFF2-40B4-BE49-F238E27FC236}">
                <a16:creationId xmlns:a16="http://schemas.microsoft.com/office/drawing/2014/main" id="{DCA22093-B4BB-4A81-89C8-8591930D18CB}"/>
              </a:ext>
            </a:extLst>
          </p:cNvPr>
          <p:cNvSpPr>
            <a:spLocks noGrp="1"/>
          </p:cNvSpPr>
          <p:nvPr>
            <p:ph type="title"/>
          </p:nvPr>
        </p:nvSpPr>
        <p:spPr>
          <a:xfrm>
            <a:off x="457200" y="302412"/>
            <a:ext cx="8375100" cy="572700"/>
          </a:xfrm>
        </p:spPr>
        <p:txBody>
          <a:bodyPr>
            <a:normAutofit/>
          </a:bodyPr>
          <a:lstStyle/>
          <a:p>
            <a:r>
              <a:rPr lang="en-US" sz="2500" dirty="0">
                <a:latin typeface="Open Sans" panose="020B0606030504020204" pitchFamily="34" charset="0"/>
                <a:ea typeface="Open Sans" panose="020B0606030504020204" pitchFamily="34" charset="0"/>
                <a:cs typeface="Open Sans" panose="020B0606030504020204" pitchFamily="34" charset="0"/>
              </a:rPr>
              <a:t>History of Wellness at Penn</a:t>
            </a:r>
          </a:p>
        </p:txBody>
      </p:sp>
      <p:pic>
        <p:nvPicPr>
          <p:cNvPr id="15" name="Picture 14" descr="Text&#10;&#10;Description automatically generated">
            <a:extLst>
              <a:ext uri="{FF2B5EF4-FFF2-40B4-BE49-F238E27FC236}">
                <a16:creationId xmlns:a16="http://schemas.microsoft.com/office/drawing/2014/main" id="{5A12CE50-48FE-443E-A9CB-A36AAB8A311D}"/>
              </a:ext>
            </a:extLst>
          </p:cNvPr>
          <p:cNvPicPr>
            <a:picLocks noChangeAspect="1"/>
          </p:cNvPicPr>
          <p:nvPr/>
        </p:nvPicPr>
        <p:blipFill>
          <a:blip r:embed="rId3">
            <a:clrChange>
              <a:clrFrom>
                <a:srgbClr val="FEFFFA"/>
              </a:clrFrom>
              <a:clrTo>
                <a:srgbClr val="FEFFFA">
                  <a:alpha val="0"/>
                </a:srgbClr>
              </a:clrTo>
            </a:clrChange>
          </a:blip>
          <a:stretch>
            <a:fillRect/>
          </a:stretch>
        </p:blipFill>
        <p:spPr>
          <a:xfrm>
            <a:off x="769039" y="2612979"/>
            <a:ext cx="3579212" cy="617360"/>
          </a:xfrm>
          <a:prstGeom prst="rect">
            <a:avLst/>
          </a:prstGeom>
        </p:spPr>
      </p:pic>
      <p:pic>
        <p:nvPicPr>
          <p:cNvPr id="17" name="Picture 16" descr="Logo, company name&#10;&#10;Description automatically generated">
            <a:extLst>
              <a:ext uri="{FF2B5EF4-FFF2-40B4-BE49-F238E27FC236}">
                <a16:creationId xmlns:a16="http://schemas.microsoft.com/office/drawing/2014/main" id="{BBD57DB8-668B-4345-92F2-5D61A66BCF9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379720" y="2455896"/>
            <a:ext cx="2718315" cy="997863"/>
          </a:xfrm>
          <a:prstGeom prst="rect">
            <a:avLst/>
          </a:prstGeom>
        </p:spPr>
      </p:pic>
      <p:sp>
        <p:nvSpPr>
          <p:cNvPr id="11" name="Google Shape;159;p22">
            <a:extLst>
              <a:ext uri="{FF2B5EF4-FFF2-40B4-BE49-F238E27FC236}">
                <a16:creationId xmlns:a16="http://schemas.microsoft.com/office/drawing/2014/main" id="{BF5CC58D-DB96-D10D-BC38-035A8532C479}"/>
              </a:ext>
            </a:extLst>
          </p:cNvPr>
          <p:cNvSpPr/>
          <p:nvPr/>
        </p:nvSpPr>
        <p:spPr>
          <a:xfrm>
            <a:off x="533988" y="902020"/>
            <a:ext cx="3200100" cy="92100"/>
          </a:xfrm>
          <a:prstGeom prst="rect">
            <a:avLst/>
          </a:prstGeom>
          <a:solidFill>
            <a:srgbClr val="002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descr="A picture containing logo&#10;&#10;Description automatically generated">
            <a:extLst>
              <a:ext uri="{FF2B5EF4-FFF2-40B4-BE49-F238E27FC236}">
                <a16:creationId xmlns:a16="http://schemas.microsoft.com/office/drawing/2014/main" id="{66EF81C8-C24B-D52D-A8BF-D7D659AC125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06682" y="2390212"/>
            <a:ext cx="7069889" cy="997863"/>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4D048C3D-8AFB-9EF3-61B8-1C34D733A81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424940" y="2034470"/>
            <a:ext cx="6532555" cy="1737659"/>
          </a:xfrm>
          <a:prstGeom prst="rect">
            <a:avLst/>
          </a:prstGeom>
        </p:spPr>
      </p:pic>
    </p:spTree>
    <p:extLst>
      <p:ext uri="{BB962C8B-B14F-4D97-AF65-F5344CB8AC3E}">
        <p14:creationId xmlns:p14="http://schemas.microsoft.com/office/powerpoint/2010/main" val="140159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0" name="Picture 9" descr="A picture containing logo&#10;&#10;Description automatically generated">
            <a:extLst>
              <a:ext uri="{FF2B5EF4-FFF2-40B4-BE49-F238E27FC236}">
                <a16:creationId xmlns:a16="http://schemas.microsoft.com/office/drawing/2014/main" id="{CF2A82C1-FB77-2BE3-BF5D-0ADA34A9B4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392514" y="1730400"/>
            <a:ext cx="6609142" cy="932832"/>
          </a:xfrm>
          <a:prstGeom prst="rect">
            <a:avLst/>
          </a:prstGeom>
        </p:spPr>
      </p:pic>
      <p:pic>
        <p:nvPicPr>
          <p:cNvPr id="11" name="Picture 10" descr="Logo, company name&#10;&#10;Description automatically generated">
            <a:extLst>
              <a:ext uri="{FF2B5EF4-FFF2-40B4-BE49-F238E27FC236}">
                <a16:creationId xmlns:a16="http://schemas.microsoft.com/office/drawing/2014/main" id="{8B5C6C28-7267-633D-4210-6E70B517CFA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392514" y="3302778"/>
            <a:ext cx="6326546" cy="938702"/>
          </a:xfrm>
          <a:prstGeom prst="rect">
            <a:avLst/>
          </a:prstGeom>
        </p:spPr>
      </p:pic>
      <p:sp>
        <p:nvSpPr>
          <p:cNvPr id="12" name="Title 2">
            <a:extLst>
              <a:ext uri="{FF2B5EF4-FFF2-40B4-BE49-F238E27FC236}">
                <a16:creationId xmlns:a16="http://schemas.microsoft.com/office/drawing/2014/main" id="{A800E7C6-30ED-6899-546E-932FA3B81B79}"/>
              </a:ext>
            </a:extLst>
          </p:cNvPr>
          <p:cNvSpPr>
            <a:spLocks noGrp="1"/>
          </p:cNvSpPr>
          <p:nvPr>
            <p:ph type="title"/>
          </p:nvPr>
        </p:nvSpPr>
        <p:spPr>
          <a:xfrm>
            <a:off x="441960" y="302412"/>
            <a:ext cx="8375100" cy="572700"/>
          </a:xfrm>
        </p:spPr>
        <p:txBody>
          <a:bodyPr>
            <a:normAutofit/>
          </a:bodyPr>
          <a:lstStyle/>
          <a:p>
            <a:r>
              <a:rPr lang="en-US" sz="2500" dirty="0">
                <a:latin typeface="Open Sans" panose="020B0606030504020204" pitchFamily="34" charset="0"/>
                <a:ea typeface="Open Sans" panose="020B0606030504020204" pitchFamily="34" charset="0"/>
                <a:cs typeface="Open Sans" panose="020B0606030504020204" pitchFamily="34" charset="0"/>
              </a:rPr>
              <a:t>New Pillars of Wellness</a:t>
            </a:r>
          </a:p>
        </p:txBody>
      </p:sp>
      <p:sp>
        <p:nvSpPr>
          <p:cNvPr id="13" name="Google Shape;159;p22">
            <a:extLst>
              <a:ext uri="{FF2B5EF4-FFF2-40B4-BE49-F238E27FC236}">
                <a16:creationId xmlns:a16="http://schemas.microsoft.com/office/drawing/2014/main" id="{32748CA5-3BFC-E1C1-D629-E0CA0C7E742B}"/>
              </a:ext>
            </a:extLst>
          </p:cNvPr>
          <p:cNvSpPr/>
          <p:nvPr/>
        </p:nvSpPr>
        <p:spPr>
          <a:xfrm>
            <a:off x="533988" y="902020"/>
            <a:ext cx="3200100" cy="92100"/>
          </a:xfrm>
          <a:prstGeom prst="rect">
            <a:avLst/>
          </a:prstGeom>
          <a:solidFill>
            <a:srgbClr val="002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97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8" name="Title 2">
            <a:extLst>
              <a:ext uri="{FF2B5EF4-FFF2-40B4-BE49-F238E27FC236}">
                <a16:creationId xmlns:a16="http://schemas.microsoft.com/office/drawing/2014/main" id="{F93D72F7-B62B-4B90-BF40-456C47C29146}"/>
              </a:ext>
            </a:extLst>
          </p:cNvPr>
          <p:cNvSpPr txBox="1">
            <a:spLocks/>
          </p:cNvSpPr>
          <p:nvPr/>
        </p:nvSpPr>
        <p:spPr>
          <a:xfrm>
            <a:off x="434340" y="302412"/>
            <a:ext cx="8397960" cy="572700"/>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500" dirty="0">
                <a:latin typeface="Open Sans" panose="020B0606030504020204" pitchFamily="34" charset="0"/>
                <a:ea typeface="Open Sans" panose="020B0606030504020204" pitchFamily="34" charset="0"/>
                <a:cs typeface="Open Sans" panose="020B0606030504020204" pitchFamily="34" charset="0"/>
              </a:rPr>
              <a:t>Vision, Mission, &amp; Core Values</a:t>
            </a:r>
          </a:p>
        </p:txBody>
      </p:sp>
      <p:sp>
        <p:nvSpPr>
          <p:cNvPr id="16" name="Google Shape;159;p22">
            <a:extLst>
              <a:ext uri="{FF2B5EF4-FFF2-40B4-BE49-F238E27FC236}">
                <a16:creationId xmlns:a16="http://schemas.microsoft.com/office/drawing/2014/main" id="{AFAFF3D0-869A-8A1F-E8F8-8DC161F6EBAC}"/>
              </a:ext>
            </a:extLst>
          </p:cNvPr>
          <p:cNvSpPr/>
          <p:nvPr/>
        </p:nvSpPr>
        <p:spPr>
          <a:xfrm>
            <a:off x="533988" y="902020"/>
            <a:ext cx="3200100" cy="92100"/>
          </a:xfrm>
          <a:prstGeom prst="rect">
            <a:avLst/>
          </a:prstGeom>
          <a:solidFill>
            <a:srgbClr val="002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Graphical user interface, text, application&#10;&#10;Description automatically generated">
            <a:extLst>
              <a:ext uri="{FF2B5EF4-FFF2-40B4-BE49-F238E27FC236}">
                <a16:creationId xmlns:a16="http://schemas.microsoft.com/office/drawing/2014/main" id="{EB7C34D2-98D2-DDB6-5015-36B473014CE7}"/>
              </a:ext>
            </a:extLst>
          </p:cNvPr>
          <p:cNvPicPr>
            <a:picLocks noChangeAspect="1"/>
          </p:cNvPicPr>
          <p:nvPr/>
        </p:nvPicPr>
        <p:blipFill rotWithShape="1">
          <a:blip r:embed="rId3"/>
          <a:srcRect l="59850" t="15350" b="13498"/>
          <a:stretch/>
        </p:blipFill>
        <p:spPr>
          <a:xfrm>
            <a:off x="5293745" y="1659986"/>
            <a:ext cx="3101029" cy="3090433"/>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52844E96-7ADF-BF5E-2622-B7B6C673A800}"/>
              </a:ext>
            </a:extLst>
          </p:cNvPr>
          <p:cNvPicPr>
            <a:picLocks noChangeAspect="1"/>
          </p:cNvPicPr>
          <p:nvPr/>
        </p:nvPicPr>
        <p:blipFill rotWithShape="1">
          <a:blip r:embed="rId3"/>
          <a:srcRect l="39842" t="15782" r="39173" b="17964"/>
          <a:stretch/>
        </p:blipFill>
        <p:spPr>
          <a:xfrm>
            <a:off x="3734088" y="1638571"/>
            <a:ext cx="1620845" cy="2877671"/>
          </a:xfrm>
          <a:prstGeom prst="rect">
            <a:avLst/>
          </a:prstGeom>
        </p:spPr>
      </p:pic>
      <p:pic>
        <p:nvPicPr>
          <p:cNvPr id="11" name="Picture 10" descr="Graphical user interface, text, application&#10;&#10;Description automatically generated">
            <a:extLst>
              <a:ext uri="{FF2B5EF4-FFF2-40B4-BE49-F238E27FC236}">
                <a16:creationId xmlns:a16="http://schemas.microsoft.com/office/drawing/2014/main" id="{8C32D95F-EDF6-88F1-914F-0DEF84799B2A}"/>
              </a:ext>
            </a:extLst>
          </p:cNvPr>
          <p:cNvPicPr>
            <a:picLocks noChangeAspect="1"/>
          </p:cNvPicPr>
          <p:nvPr/>
        </p:nvPicPr>
        <p:blipFill rotWithShape="1">
          <a:blip r:embed="rId3"/>
          <a:srcRect t="15289" r="59850" b="15413"/>
          <a:stretch/>
        </p:blipFill>
        <p:spPr>
          <a:xfrm>
            <a:off x="660549" y="1637683"/>
            <a:ext cx="3101029" cy="3009900"/>
          </a:xfrm>
          <a:prstGeom prst="rect">
            <a:avLst/>
          </a:prstGeom>
        </p:spPr>
      </p:pic>
    </p:spTree>
    <p:extLst>
      <p:ext uri="{BB962C8B-B14F-4D97-AF65-F5344CB8AC3E}">
        <p14:creationId xmlns:p14="http://schemas.microsoft.com/office/powerpoint/2010/main" val="307975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10"/>
                                        </p:tgtEl>
                                      </p:cBhvr>
                                      <p:by x="150000" y="150000"/>
                                    </p:animScale>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10"/>
                                        </p:tgtEl>
                                      </p:cBhvr>
                                      <p:by x="75000" y="75000"/>
                                    </p:animScale>
                                  </p:childTnLst>
                                </p:cTn>
                              </p:par>
                            </p:childTnLst>
                          </p:cTn>
                        </p:par>
                        <p:par>
                          <p:cTn id="10" fill="hold">
                            <p:stCondLst>
                              <p:cond delay="40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45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5" name="Rectangle 14">
            <a:extLst>
              <a:ext uri="{FF2B5EF4-FFF2-40B4-BE49-F238E27FC236}">
                <a16:creationId xmlns:a16="http://schemas.microsoft.com/office/drawing/2014/main" id="{DFECA881-B7DF-4342-A6B5-E2B2C6845ECA}"/>
              </a:ext>
            </a:extLst>
          </p:cNvPr>
          <p:cNvSpPr/>
          <p:nvPr/>
        </p:nvSpPr>
        <p:spPr>
          <a:xfrm>
            <a:off x="0" y="2753474"/>
            <a:ext cx="9152164" cy="2390026"/>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9437BC2-9938-9E92-B8EE-EF698835A6D4}"/>
              </a:ext>
            </a:extLst>
          </p:cNvPr>
          <p:cNvSpPr/>
          <p:nvPr/>
        </p:nvSpPr>
        <p:spPr>
          <a:xfrm>
            <a:off x="793377" y="732864"/>
            <a:ext cx="7510182" cy="3654201"/>
          </a:xfrm>
          <a:prstGeom prst="rect">
            <a:avLst/>
          </a:prstGeom>
          <a:solidFill>
            <a:schemeClr val="bg1"/>
          </a:solidFill>
          <a:ln w="76200">
            <a:solidFill>
              <a:srgbClr val="002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Google Shape;118;p20"/>
          <p:cNvSpPr txBox="1">
            <a:spLocks noGrp="1"/>
          </p:cNvSpPr>
          <p:nvPr>
            <p:ph type="title"/>
          </p:nvPr>
        </p:nvSpPr>
        <p:spPr>
          <a:xfrm>
            <a:off x="467285" y="3466804"/>
            <a:ext cx="8209428" cy="603900"/>
          </a:xfrm>
          <a:prstGeom prst="rect">
            <a:avLst/>
          </a:prstGeom>
        </p:spPr>
        <p:txBody>
          <a:bodyPr spcFirstLastPara="1" wrap="square" lIns="91425" tIns="91425" rIns="91425" bIns="91425" anchor="ctr" anchorCtr="0">
            <a:noAutofit/>
          </a:bodyPr>
          <a:lstStyle/>
          <a:p>
            <a:pPr marL="44450" lvl="1" algn="ctr" rtl="0">
              <a:lnSpc>
                <a:spcPct val="90000"/>
              </a:lnSpc>
              <a:buSzPts val="1300"/>
            </a:pPr>
            <a:r>
              <a:rPr lang="en-US" sz="2000" i="1" dirty="0">
                <a:latin typeface="Open Sans"/>
                <a:ea typeface="Open Sans"/>
                <a:cs typeface="Open Sans"/>
                <a:sym typeface="Open Sans"/>
              </a:rPr>
              <a:t> </a:t>
            </a:r>
            <a:r>
              <a:rPr lang="en-US" sz="2000" b="1" dirty="0">
                <a:solidFill>
                  <a:srgbClr val="002D73"/>
                </a:solidFill>
                <a:latin typeface="Open Sans"/>
                <a:ea typeface="Open Sans"/>
                <a:cs typeface="Open Sans"/>
                <a:sym typeface="Open Sans"/>
              </a:rPr>
              <a:t>Caring for Students During Their Academic Journey</a:t>
            </a:r>
            <a:endParaRPr lang="en-US" sz="2000" i="1" dirty="0">
              <a:latin typeface="Open Sans"/>
              <a:ea typeface="Open Sans"/>
              <a:cs typeface="Open Sans"/>
              <a:sym typeface="Open Sans"/>
            </a:endParaRPr>
          </a:p>
        </p:txBody>
      </p:sp>
      <p:pic>
        <p:nvPicPr>
          <p:cNvPr id="4" name="Picture 3" descr="A picture containing logo&#10;&#10;Description automatically generated">
            <a:extLst>
              <a:ext uri="{FF2B5EF4-FFF2-40B4-BE49-F238E27FC236}">
                <a16:creationId xmlns:a16="http://schemas.microsoft.com/office/drawing/2014/main" id="{EE0F1CDD-7F5B-41AD-8F8B-22356102CCA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75358" y="1855289"/>
            <a:ext cx="7193280" cy="1015280"/>
          </a:xfrm>
          <a:prstGeom prst="rect">
            <a:avLst/>
          </a:prstGeom>
        </p:spPr>
      </p:pic>
    </p:spTree>
    <p:extLst>
      <p:ext uri="{BB962C8B-B14F-4D97-AF65-F5344CB8AC3E}">
        <p14:creationId xmlns:p14="http://schemas.microsoft.com/office/powerpoint/2010/main" val="4034124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34" name="Google Shape;134;p21"/>
          <p:cNvSpPr txBox="1">
            <a:spLocks noGrp="1"/>
          </p:cNvSpPr>
          <p:nvPr>
            <p:ph type="title"/>
          </p:nvPr>
        </p:nvSpPr>
        <p:spPr>
          <a:xfrm>
            <a:off x="524627" y="1245371"/>
            <a:ext cx="3200099" cy="3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000" b="1" i="1" dirty="0">
                <a:solidFill>
                  <a:srgbClr val="002D73"/>
                </a:solidFill>
                <a:latin typeface="Open Sans"/>
                <a:ea typeface="Open Sans"/>
                <a:cs typeface="Open Sans"/>
                <a:sym typeface="Open Sans"/>
              </a:rPr>
              <a:t>Medical services</a:t>
            </a:r>
            <a:endParaRPr sz="2000" b="1" i="1" dirty="0">
              <a:solidFill>
                <a:srgbClr val="002D73"/>
              </a:solidFill>
              <a:latin typeface="Open Sans"/>
              <a:ea typeface="Open Sans"/>
              <a:cs typeface="Open Sans"/>
              <a:sym typeface="Open Sans"/>
            </a:endParaRPr>
          </a:p>
        </p:txBody>
      </p:sp>
      <p:sp>
        <p:nvSpPr>
          <p:cNvPr id="136" name="Google Shape;136;p21"/>
          <p:cNvSpPr txBox="1"/>
          <p:nvPr/>
        </p:nvSpPr>
        <p:spPr>
          <a:xfrm>
            <a:off x="1708815" y="1945129"/>
            <a:ext cx="3089215" cy="528000"/>
          </a:xfrm>
          <a:prstGeom prst="rect">
            <a:avLst/>
          </a:prstGeom>
          <a:noFill/>
          <a:ln>
            <a:noFill/>
          </a:ln>
        </p:spPr>
        <p:txBody>
          <a:bodyPr spcFirstLastPara="1" wrap="square" lIns="91425" tIns="91425" rIns="91425" bIns="91425" anchor="t" anchorCtr="0">
            <a:noAutofit/>
          </a:bodyPr>
          <a:lstStyle/>
          <a:p>
            <a:pPr marL="285750" indent="-285750">
              <a:lnSpc>
                <a:spcPct val="90000"/>
              </a:lnSpc>
              <a:buSzPts val="2400"/>
              <a:buBlip>
                <a:blip r:embed="rId3">
                  <a:extLst>
                    <a:ext uri="{96DAC541-7B7A-43D3-8B79-37D633B846F1}">
                      <asvg:svgBlip xmlns:asvg="http://schemas.microsoft.com/office/drawing/2016/SVG/main" xmlns="" r:embed="rId4"/>
                    </a:ext>
                  </a:extLst>
                </a:blip>
              </a:buBlip>
            </a:pPr>
            <a:r>
              <a:rPr lang="en-US" sz="1700" dirty="0">
                <a:solidFill>
                  <a:schemeClr val="tx1"/>
                </a:solidFill>
                <a:latin typeface="Open Sans"/>
                <a:ea typeface="Open Sans"/>
                <a:cs typeface="Open Sans"/>
                <a:sym typeface="Open Sans"/>
              </a:rPr>
              <a:t>24/7 access and support</a:t>
            </a:r>
            <a:br>
              <a:rPr lang="en-US" sz="1700" dirty="0">
                <a:solidFill>
                  <a:schemeClr val="tx1"/>
                </a:solidFill>
                <a:latin typeface="Open Sans"/>
                <a:ea typeface="Open Sans"/>
                <a:cs typeface="Open Sans"/>
                <a:sym typeface="Open Sans"/>
              </a:rPr>
            </a:br>
            <a:endParaRPr lang="en-US" sz="1700" dirty="0">
              <a:solidFill>
                <a:schemeClr val="tx1"/>
              </a:solidFill>
              <a:latin typeface="Open Sans"/>
              <a:ea typeface="Open Sans"/>
              <a:cs typeface="Open Sans"/>
              <a:sym typeface="Open Sans"/>
            </a:endParaRPr>
          </a:p>
          <a:p>
            <a:pPr marL="285750" marR="0" lvl="0" indent="-285750" algn="l" rtl="0">
              <a:lnSpc>
                <a:spcPct val="90000"/>
              </a:lnSpc>
              <a:spcBef>
                <a:spcPts val="0"/>
              </a:spcBef>
              <a:spcAft>
                <a:spcPts val="0"/>
              </a:spcAft>
              <a:buClr>
                <a:srgbClr val="000000"/>
              </a:buClr>
              <a:buSzPts val="2400"/>
              <a:buBlip>
                <a:blip r:embed="rId3">
                  <a:extLst>
                    <a:ext uri="{96DAC541-7B7A-43D3-8B79-37D633B846F1}">
                      <asvg:svgBlip xmlns:asvg="http://schemas.microsoft.com/office/drawing/2016/SVG/main" xmlns="" r:embed="rId4"/>
                    </a:ext>
                  </a:extLst>
                </a:blip>
              </a:buBlip>
            </a:pPr>
            <a:r>
              <a:rPr lang="en" sz="1700" dirty="0">
                <a:solidFill>
                  <a:schemeClr val="tx1"/>
                </a:solidFill>
                <a:latin typeface="Open Sans"/>
                <a:ea typeface="Open Sans"/>
                <a:cs typeface="Open Sans"/>
                <a:sym typeface="Open Sans"/>
              </a:rPr>
              <a:t>Allergy care</a:t>
            </a:r>
            <a:br>
              <a:rPr lang="en" sz="1700" dirty="0">
                <a:solidFill>
                  <a:schemeClr val="tx1"/>
                </a:solidFill>
                <a:latin typeface="Open Sans"/>
                <a:ea typeface="Open Sans"/>
                <a:cs typeface="Open Sans"/>
                <a:sym typeface="Open Sans"/>
              </a:rPr>
            </a:br>
            <a:endParaRPr lang="en" sz="1700" dirty="0">
              <a:solidFill>
                <a:schemeClr val="tx1"/>
              </a:solidFill>
              <a:latin typeface="Open Sans"/>
              <a:ea typeface="Open Sans"/>
              <a:cs typeface="Open Sans"/>
              <a:sym typeface="Open Sans"/>
            </a:endParaRPr>
          </a:p>
          <a:p>
            <a:pPr marL="285750" marR="0" lvl="0" indent="-285750" algn="l" rtl="0">
              <a:lnSpc>
                <a:spcPct val="90000"/>
              </a:lnSpc>
              <a:spcBef>
                <a:spcPts val="0"/>
              </a:spcBef>
              <a:spcAft>
                <a:spcPts val="0"/>
              </a:spcAft>
              <a:buClr>
                <a:srgbClr val="000000"/>
              </a:buClr>
              <a:buSzPts val="2400"/>
              <a:buBlip>
                <a:blip r:embed="rId3">
                  <a:extLst>
                    <a:ext uri="{96DAC541-7B7A-43D3-8B79-37D633B846F1}">
                      <asvg:svgBlip xmlns:asvg="http://schemas.microsoft.com/office/drawing/2016/SVG/main" xmlns="" r:embed="rId4"/>
                    </a:ext>
                  </a:extLst>
                </a:blip>
              </a:buBlip>
            </a:pPr>
            <a:r>
              <a:rPr lang="en" sz="1700" dirty="0">
                <a:solidFill>
                  <a:schemeClr val="tx1"/>
                </a:solidFill>
                <a:latin typeface="Open Sans"/>
                <a:ea typeface="Open Sans"/>
                <a:cs typeface="Open Sans"/>
                <a:sym typeface="Open Sans"/>
              </a:rPr>
              <a:t>Gynecologic care</a:t>
            </a:r>
          </a:p>
          <a:p>
            <a:pPr marL="285750" marR="0" lvl="0" indent="-285750" algn="l" rtl="0">
              <a:lnSpc>
                <a:spcPct val="90000"/>
              </a:lnSpc>
              <a:spcBef>
                <a:spcPts val="0"/>
              </a:spcBef>
              <a:spcAft>
                <a:spcPts val="0"/>
              </a:spcAft>
              <a:buClr>
                <a:srgbClr val="000000"/>
              </a:buClr>
              <a:buSzPts val="2400"/>
              <a:buBlip>
                <a:blip r:embed="rId3">
                  <a:extLst>
                    <a:ext uri="{96DAC541-7B7A-43D3-8B79-37D633B846F1}">
                      <asvg:svgBlip xmlns:asvg="http://schemas.microsoft.com/office/drawing/2016/SVG/main" xmlns="" r:embed="rId4"/>
                    </a:ext>
                  </a:extLst>
                </a:blip>
              </a:buBlip>
            </a:pPr>
            <a:endParaRPr lang="en" sz="1700" dirty="0">
              <a:solidFill>
                <a:schemeClr val="tx1"/>
              </a:solidFill>
              <a:latin typeface="Open Sans"/>
              <a:ea typeface="Open Sans"/>
              <a:cs typeface="Open Sans"/>
              <a:sym typeface="Open Sans"/>
            </a:endParaRPr>
          </a:p>
          <a:p>
            <a:pPr marL="285750" indent="-285750">
              <a:lnSpc>
                <a:spcPct val="90000"/>
              </a:lnSpc>
              <a:buSzPts val="2400"/>
              <a:buBlip>
                <a:blip r:embed="rId3">
                  <a:extLst>
                    <a:ext uri="{96DAC541-7B7A-43D3-8B79-37D633B846F1}">
                      <asvg:svgBlip xmlns:asvg="http://schemas.microsoft.com/office/drawing/2016/SVG/main" xmlns="" r:embed="rId4"/>
                    </a:ext>
                  </a:extLst>
                </a:blip>
              </a:buBlip>
            </a:pPr>
            <a:r>
              <a:rPr lang="en-US" sz="1700" dirty="0">
                <a:solidFill>
                  <a:schemeClr val="tx1"/>
                </a:solidFill>
                <a:latin typeface="Open Sans"/>
                <a:ea typeface="Open Sans"/>
                <a:cs typeface="Open Sans"/>
                <a:sym typeface="Open Sans"/>
              </a:rPr>
              <a:t>Immunization</a:t>
            </a:r>
          </a:p>
          <a:p>
            <a:pPr>
              <a:lnSpc>
                <a:spcPct val="90000"/>
              </a:lnSpc>
              <a:buSzPts val="2400"/>
            </a:pPr>
            <a:endParaRPr lang="en-US" sz="1700" dirty="0">
              <a:solidFill>
                <a:schemeClr val="tx1"/>
              </a:solidFill>
              <a:latin typeface="Open Sans"/>
              <a:ea typeface="Open Sans"/>
              <a:cs typeface="Open Sans"/>
              <a:sym typeface="Open Sans"/>
            </a:endParaRPr>
          </a:p>
          <a:p>
            <a:pPr marL="285750" indent="-285750">
              <a:lnSpc>
                <a:spcPct val="90000"/>
              </a:lnSpc>
              <a:buSzPts val="2400"/>
              <a:buBlip>
                <a:blip r:embed="rId3">
                  <a:extLst>
                    <a:ext uri="{96DAC541-7B7A-43D3-8B79-37D633B846F1}">
                      <asvg:svgBlip xmlns:asvg="http://schemas.microsoft.com/office/drawing/2016/SVG/main" xmlns="" r:embed="rId4"/>
                    </a:ext>
                  </a:extLst>
                </a:blip>
              </a:buBlip>
              <a:defRPr/>
            </a:pPr>
            <a:r>
              <a:rPr lang="en-US" sz="1700" dirty="0">
                <a:solidFill>
                  <a:schemeClr val="tx1"/>
                </a:solidFill>
                <a:latin typeface="Open Sans"/>
                <a:ea typeface="Open Sans"/>
                <a:cs typeface="Open Sans"/>
                <a:sym typeface="Open Sans"/>
              </a:rPr>
              <a:t>Nutrition</a:t>
            </a:r>
          </a:p>
          <a:p>
            <a:pPr marL="285750" indent="-285750">
              <a:lnSpc>
                <a:spcPct val="90000"/>
              </a:lnSpc>
              <a:buSzPts val="2400"/>
              <a:buBlip>
                <a:blip r:embed="rId3">
                  <a:extLst>
                    <a:ext uri="{96DAC541-7B7A-43D3-8B79-37D633B846F1}">
                      <asvg:svgBlip xmlns:asvg="http://schemas.microsoft.com/office/drawing/2016/SVG/main" xmlns="" r:embed="rId4"/>
                    </a:ext>
                  </a:extLst>
                </a:blip>
              </a:buBlip>
              <a:defRPr/>
            </a:pPr>
            <a:endParaRPr lang="en-US" sz="1700" dirty="0">
              <a:solidFill>
                <a:schemeClr val="tx1"/>
              </a:solidFill>
              <a:latin typeface="Open Sans"/>
              <a:ea typeface="Open Sans"/>
              <a:cs typeface="Open Sans"/>
              <a:sym typeface="Open Sans"/>
            </a:endParaRPr>
          </a:p>
          <a:p>
            <a:pPr>
              <a:lnSpc>
                <a:spcPct val="90000"/>
              </a:lnSpc>
              <a:buSzPts val="2400"/>
              <a:defRPr/>
            </a:pPr>
            <a:endParaRPr lang="en-US" sz="1700" dirty="0">
              <a:solidFill>
                <a:schemeClr val="tx1"/>
              </a:solidFill>
              <a:latin typeface="Open Sans"/>
              <a:ea typeface="Open Sans"/>
              <a:cs typeface="Open Sans"/>
              <a:sym typeface="Open Sans"/>
            </a:endParaRPr>
          </a:p>
          <a:p>
            <a:pPr>
              <a:lnSpc>
                <a:spcPct val="90000"/>
              </a:lnSpc>
              <a:buSzPts val="2400"/>
            </a:pPr>
            <a:endParaRPr lang="en-US" sz="1700" dirty="0">
              <a:solidFill>
                <a:schemeClr val="tx1"/>
              </a:solidFill>
              <a:latin typeface="Open Sans"/>
              <a:ea typeface="Open Sans"/>
              <a:cs typeface="Open Sans"/>
              <a:sym typeface="Open Sans"/>
            </a:endParaRPr>
          </a:p>
          <a:p>
            <a:pPr>
              <a:lnSpc>
                <a:spcPct val="90000"/>
              </a:lnSpc>
              <a:buSzPts val="2400"/>
            </a:pPr>
            <a:endParaRPr lang="en" sz="1700" dirty="0">
              <a:solidFill>
                <a:schemeClr val="tx1"/>
              </a:solidFill>
              <a:latin typeface="Open Sans"/>
              <a:ea typeface="Open Sans"/>
              <a:cs typeface="Open Sans"/>
              <a:sym typeface="Open Sans"/>
            </a:endParaRPr>
          </a:p>
          <a:p>
            <a:pPr>
              <a:lnSpc>
                <a:spcPct val="90000"/>
              </a:lnSpc>
              <a:buSzPts val="2400"/>
            </a:pPr>
            <a:endParaRPr lang="en-US" sz="1700" dirty="0">
              <a:solidFill>
                <a:schemeClr val="tx1"/>
              </a:solidFill>
              <a:latin typeface="Open Sans"/>
              <a:ea typeface="Open Sans"/>
              <a:cs typeface="Open Sans"/>
              <a:sym typeface="Open Sans"/>
            </a:endParaRPr>
          </a:p>
          <a:p>
            <a:pPr marR="0" lvl="0" algn="l" rtl="0">
              <a:lnSpc>
                <a:spcPct val="90000"/>
              </a:lnSpc>
              <a:spcBef>
                <a:spcPts val="0"/>
              </a:spcBef>
              <a:spcAft>
                <a:spcPts val="0"/>
              </a:spcAft>
              <a:buClr>
                <a:srgbClr val="000000"/>
              </a:buClr>
              <a:buSzPts val="2400"/>
            </a:pPr>
            <a:endParaRPr lang="en" sz="1700" dirty="0">
              <a:solidFill>
                <a:schemeClr val="tx1"/>
              </a:solidFill>
              <a:latin typeface="Open Sans"/>
              <a:ea typeface="Open Sans"/>
              <a:cs typeface="Open Sans"/>
              <a:sym typeface="Open Sans"/>
            </a:endParaRPr>
          </a:p>
          <a:p>
            <a:pPr marL="0" marR="0" lvl="0" indent="0" algn="l" rtl="0">
              <a:lnSpc>
                <a:spcPct val="90000"/>
              </a:lnSpc>
              <a:spcBef>
                <a:spcPts val="0"/>
              </a:spcBef>
              <a:spcAft>
                <a:spcPts val="0"/>
              </a:spcAft>
              <a:buClr>
                <a:srgbClr val="000000"/>
              </a:buClr>
              <a:buSzPts val="2400"/>
              <a:buFont typeface="Calibri"/>
              <a:buNone/>
            </a:pPr>
            <a:endParaRPr lang="en" sz="1700" dirty="0">
              <a:latin typeface="Open Sans"/>
              <a:ea typeface="Open Sans"/>
              <a:cs typeface="Open Sans"/>
              <a:sym typeface="Open Sans"/>
            </a:endParaRPr>
          </a:p>
        </p:txBody>
      </p:sp>
      <p:sp>
        <p:nvSpPr>
          <p:cNvPr id="23" name="TextBox 22">
            <a:extLst>
              <a:ext uri="{FF2B5EF4-FFF2-40B4-BE49-F238E27FC236}">
                <a16:creationId xmlns:a16="http://schemas.microsoft.com/office/drawing/2014/main" id="{5F11E776-6036-4E26-8A18-3EAA372A16E3}"/>
              </a:ext>
            </a:extLst>
          </p:cNvPr>
          <p:cNvSpPr txBox="1"/>
          <p:nvPr/>
        </p:nvSpPr>
        <p:spPr>
          <a:xfrm>
            <a:off x="4972953" y="1994781"/>
            <a:ext cx="2358576" cy="2446824"/>
          </a:xfrm>
          <a:prstGeom prst="rect">
            <a:avLst/>
          </a:prstGeom>
          <a:noFill/>
        </p:spPr>
        <p:txBody>
          <a:bodyPr wrap="square">
            <a:spAutoFit/>
          </a:bodyPr>
          <a:lstStyle/>
          <a:p>
            <a:pPr marL="285750" indent="-285750">
              <a:lnSpc>
                <a:spcPct val="90000"/>
              </a:lnSpc>
              <a:buSzPts val="2400"/>
              <a:buBlip>
                <a:blip r:embed="rId3">
                  <a:extLst>
                    <a:ext uri="{96DAC541-7B7A-43D3-8B79-37D633B846F1}">
                      <asvg:svgBlip xmlns:asvg="http://schemas.microsoft.com/office/drawing/2016/SVG/main" xmlns="" r:embed="rId4"/>
                    </a:ext>
                  </a:extLst>
                </a:blip>
              </a:buBlip>
              <a:defRPr/>
            </a:pPr>
            <a:r>
              <a:rPr lang="en-US" sz="1700" dirty="0">
                <a:solidFill>
                  <a:schemeClr val="tx1"/>
                </a:solidFill>
                <a:latin typeface="Open Sans"/>
                <a:ea typeface="Open Sans"/>
                <a:cs typeface="Open Sans"/>
                <a:sym typeface="Open Sans"/>
              </a:rPr>
              <a:t>Podiatry </a:t>
            </a:r>
            <a:br>
              <a:rPr lang="en-US" sz="1700" dirty="0">
                <a:solidFill>
                  <a:schemeClr val="tx1"/>
                </a:solidFill>
                <a:latin typeface="Open Sans"/>
                <a:ea typeface="Open Sans"/>
                <a:cs typeface="Open Sans"/>
                <a:sym typeface="Open Sans"/>
              </a:rPr>
            </a:br>
            <a:endParaRPr lang="en-US" sz="1700" dirty="0">
              <a:solidFill>
                <a:schemeClr val="tx1"/>
              </a:solidFill>
              <a:latin typeface="Open Sans"/>
              <a:ea typeface="Open Sans"/>
              <a:cs typeface="Open Sans"/>
              <a:sym typeface="Open Sans"/>
            </a:endParaRPr>
          </a:p>
          <a:p>
            <a:pPr marL="285750" indent="-285750">
              <a:lnSpc>
                <a:spcPct val="90000"/>
              </a:lnSpc>
              <a:buSzPts val="2400"/>
              <a:buBlip>
                <a:blip r:embed="rId3">
                  <a:extLst>
                    <a:ext uri="{96DAC541-7B7A-43D3-8B79-37D633B846F1}">
                      <asvg:svgBlip xmlns:asvg="http://schemas.microsoft.com/office/drawing/2016/SVG/main" xmlns="" r:embed="rId4"/>
                    </a:ext>
                  </a:extLst>
                </a:blip>
              </a:buBlip>
              <a:defRPr/>
            </a:pPr>
            <a:r>
              <a:rPr lang="en-US" sz="1700" dirty="0">
                <a:solidFill>
                  <a:schemeClr val="tx1"/>
                </a:solidFill>
                <a:latin typeface="Open Sans"/>
                <a:ea typeface="Open Sans"/>
                <a:cs typeface="Open Sans"/>
                <a:sym typeface="Open Sans"/>
              </a:rPr>
              <a:t>Primary care</a:t>
            </a:r>
          </a:p>
          <a:p>
            <a:pPr>
              <a:lnSpc>
                <a:spcPct val="90000"/>
              </a:lnSpc>
              <a:buSzPts val="2400"/>
              <a:defRPr/>
            </a:pPr>
            <a:endParaRPr lang="en" sz="1700" dirty="0">
              <a:solidFill>
                <a:schemeClr val="tx1"/>
              </a:solidFill>
              <a:latin typeface="Open Sans"/>
              <a:ea typeface="Open Sans"/>
              <a:cs typeface="Open Sans"/>
              <a:sym typeface="Open Sans"/>
            </a:endParaRPr>
          </a:p>
          <a:p>
            <a:pPr marL="285750" indent="-285750">
              <a:lnSpc>
                <a:spcPct val="90000"/>
              </a:lnSpc>
              <a:buSzPts val="2400"/>
              <a:buBlip>
                <a:blip r:embed="rId3">
                  <a:extLst>
                    <a:ext uri="{96DAC541-7B7A-43D3-8B79-37D633B846F1}">
                      <asvg:svgBlip xmlns:asvg="http://schemas.microsoft.com/office/drawing/2016/SVG/main" xmlns="" r:embed="rId4"/>
                    </a:ext>
                  </a:extLst>
                </a:blip>
              </a:buBlip>
              <a:defRPr/>
            </a:pPr>
            <a:r>
              <a:rPr lang="en" sz="1700" dirty="0">
                <a:solidFill>
                  <a:schemeClr val="tx1"/>
                </a:solidFill>
                <a:latin typeface="Open Sans"/>
                <a:ea typeface="Open Sans"/>
                <a:cs typeface="Open Sans"/>
                <a:sym typeface="Open Sans"/>
              </a:rPr>
              <a:t>Sexual health</a:t>
            </a:r>
          </a:p>
          <a:p>
            <a:pPr marL="285750" marR="0" lvl="0" indent="-285750" algn="l" defTabSz="914400" rtl="0" eaLnBrk="1" fontAlgn="auto" latinLnBrk="0" hangingPunct="1">
              <a:lnSpc>
                <a:spcPct val="90000"/>
              </a:lnSpc>
              <a:spcBef>
                <a:spcPts val="0"/>
              </a:spcBef>
              <a:spcAft>
                <a:spcPts val="0"/>
              </a:spcAft>
              <a:buClr>
                <a:srgbClr val="000000"/>
              </a:buClr>
              <a:buSzPts val="2400"/>
              <a:buBlip>
                <a:blip r:embed="rId3">
                  <a:extLst>
                    <a:ext uri="{96DAC541-7B7A-43D3-8B79-37D633B846F1}">
                      <asvg:svgBlip xmlns:asvg="http://schemas.microsoft.com/office/drawing/2016/SVG/main" xmlns="" r:embed="rId4"/>
                    </a:ext>
                  </a:extLst>
                </a:blip>
              </a:buBlip>
              <a:tabLst/>
              <a:defRPr/>
            </a:pPr>
            <a:endParaRPr kumimoji="0" lang="en-US" sz="1700" b="0" i="0" u="none" strike="noStrike" kern="0" cap="none" spc="0" normalizeH="0" baseline="0" noProof="0" dirty="0">
              <a:ln>
                <a:noFill/>
              </a:ln>
              <a:solidFill>
                <a:schemeClr val="tx1"/>
              </a:solidFill>
              <a:effectLst/>
              <a:uLnTx/>
              <a:uFillTx/>
              <a:latin typeface="Open Sans"/>
              <a:ea typeface="Open Sans"/>
              <a:cs typeface="Open Sans"/>
              <a:sym typeface="Open Sans"/>
            </a:endParaRPr>
          </a:p>
          <a:p>
            <a:pPr marL="285750" marR="0" lvl="0" indent="-285750" algn="l" defTabSz="914400" rtl="0" eaLnBrk="1" fontAlgn="auto" latinLnBrk="0" hangingPunct="1">
              <a:lnSpc>
                <a:spcPct val="90000"/>
              </a:lnSpc>
              <a:spcBef>
                <a:spcPts val="0"/>
              </a:spcBef>
              <a:spcAft>
                <a:spcPts val="0"/>
              </a:spcAft>
              <a:buClr>
                <a:srgbClr val="000000"/>
              </a:buClr>
              <a:buSzPts val="2400"/>
              <a:buBlip>
                <a:blip r:embed="rId3">
                  <a:extLst>
                    <a:ext uri="{96DAC541-7B7A-43D3-8B79-37D633B846F1}">
                      <asvg:svgBlip xmlns:asvg="http://schemas.microsoft.com/office/drawing/2016/SVG/main" xmlns="" r:embed="rId4"/>
                    </a:ext>
                  </a:extLst>
                </a:blip>
              </a:buBlip>
              <a:tabLst/>
              <a:defRPr/>
            </a:pPr>
            <a:r>
              <a:rPr kumimoji="0" lang="en-US" sz="1700" b="0" i="0" u="none" strike="noStrike" kern="0" cap="none" spc="0" normalizeH="0" baseline="0" noProof="0" dirty="0">
                <a:ln>
                  <a:noFill/>
                </a:ln>
                <a:solidFill>
                  <a:schemeClr val="tx1"/>
                </a:solidFill>
                <a:effectLst/>
                <a:uLnTx/>
                <a:uFillTx/>
                <a:latin typeface="Open Sans"/>
                <a:ea typeface="Open Sans"/>
                <a:cs typeface="Open Sans"/>
                <a:sym typeface="Open Sans"/>
              </a:rPr>
              <a:t>Sports medicine</a:t>
            </a:r>
          </a:p>
          <a:p>
            <a:pPr marL="285750" marR="0" lvl="0" indent="-285750" algn="l" defTabSz="914400" rtl="0" eaLnBrk="1" fontAlgn="auto" latinLnBrk="0" hangingPunct="1">
              <a:lnSpc>
                <a:spcPct val="90000"/>
              </a:lnSpc>
              <a:spcBef>
                <a:spcPts val="0"/>
              </a:spcBef>
              <a:spcAft>
                <a:spcPts val="0"/>
              </a:spcAft>
              <a:buClr>
                <a:srgbClr val="000000"/>
              </a:buClr>
              <a:buSzPts val="2400"/>
              <a:buBlip>
                <a:blip r:embed="rId3">
                  <a:extLst>
                    <a:ext uri="{96DAC541-7B7A-43D3-8B79-37D633B846F1}">
                      <asvg:svgBlip xmlns:asvg="http://schemas.microsoft.com/office/drawing/2016/SVG/main" xmlns="" r:embed="rId4"/>
                    </a:ext>
                  </a:extLst>
                </a:blip>
              </a:buBlip>
              <a:tabLst/>
              <a:defRPr/>
            </a:pPr>
            <a:endParaRPr kumimoji="0" lang="en-US" sz="1700" b="0" i="0" u="none" strike="noStrike" kern="0" cap="none" spc="0" normalizeH="0" baseline="0" noProof="0" dirty="0">
              <a:ln>
                <a:noFill/>
              </a:ln>
              <a:solidFill>
                <a:schemeClr val="tx1"/>
              </a:solidFill>
              <a:effectLst/>
              <a:uLnTx/>
              <a:uFillTx/>
              <a:latin typeface="Open Sans"/>
              <a:ea typeface="Open Sans"/>
              <a:cs typeface="Open Sans"/>
              <a:sym typeface="Open Sans"/>
            </a:endParaRPr>
          </a:p>
          <a:p>
            <a:pPr marL="285750" marR="0" lvl="0" indent="-285750" algn="l" defTabSz="914400" rtl="0" eaLnBrk="1" fontAlgn="auto" latinLnBrk="0" hangingPunct="1">
              <a:lnSpc>
                <a:spcPct val="90000"/>
              </a:lnSpc>
              <a:spcBef>
                <a:spcPts val="0"/>
              </a:spcBef>
              <a:spcAft>
                <a:spcPts val="0"/>
              </a:spcAft>
              <a:buClr>
                <a:srgbClr val="000000"/>
              </a:buClr>
              <a:buSzPts val="2400"/>
              <a:buBlip>
                <a:blip r:embed="rId3">
                  <a:extLst>
                    <a:ext uri="{96DAC541-7B7A-43D3-8B79-37D633B846F1}">
                      <asvg:svgBlip xmlns:asvg="http://schemas.microsoft.com/office/drawing/2016/SVG/main" xmlns="" r:embed="rId4"/>
                    </a:ext>
                  </a:extLst>
                </a:blip>
              </a:buBlip>
              <a:tabLst/>
              <a:defRPr/>
            </a:pPr>
            <a:r>
              <a:rPr kumimoji="0" lang="en-US" sz="1700" b="0" i="0" u="none" strike="noStrike" kern="0" cap="none" spc="0" normalizeH="0" baseline="0" noProof="0" dirty="0">
                <a:ln>
                  <a:noFill/>
                </a:ln>
                <a:solidFill>
                  <a:schemeClr val="tx1"/>
                </a:solidFill>
                <a:effectLst/>
                <a:uLnTx/>
                <a:uFillTx/>
                <a:latin typeface="Open Sans"/>
                <a:ea typeface="Open Sans"/>
                <a:cs typeface="Open Sans"/>
                <a:sym typeface="Open Sans"/>
              </a:rPr>
              <a:t>Travel medicine</a:t>
            </a:r>
          </a:p>
          <a:p>
            <a:pPr marR="0" lvl="0" algn="l" defTabSz="914400" rtl="0" eaLnBrk="1" fontAlgn="auto" latinLnBrk="0" hangingPunct="1">
              <a:lnSpc>
                <a:spcPct val="90000"/>
              </a:lnSpc>
              <a:spcBef>
                <a:spcPts val="0"/>
              </a:spcBef>
              <a:spcAft>
                <a:spcPts val="0"/>
              </a:spcAft>
              <a:buClr>
                <a:srgbClr val="000000"/>
              </a:buClr>
              <a:buSzPts val="2400"/>
              <a:tabLst/>
              <a:defRPr/>
            </a:pPr>
            <a:endParaRPr kumimoji="0" lang="en-US" sz="1700" b="0" i="0" u="none" strike="noStrike" kern="0" cap="none" spc="0" normalizeH="0" baseline="0" noProof="0" dirty="0">
              <a:ln>
                <a:noFill/>
              </a:ln>
              <a:solidFill>
                <a:schemeClr val="tx1"/>
              </a:solidFill>
              <a:effectLst/>
              <a:uLnTx/>
              <a:uFillTx/>
              <a:latin typeface="Open Sans"/>
              <a:ea typeface="Open Sans"/>
              <a:cs typeface="Open Sans"/>
              <a:sym typeface="Open Sans"/>
            </a:endParaRPr>
          </a:p>
        </p:txBody>
      </p:sp>
      <p:sp>
        <p:nvSpPr>
          <p:cNvPr id="11" name="Google Shape;158;p22">
            <a:extLst>
              <a:ext uri="{FF2B5EF4-FFF2-40B4-BE49-F238E27FC236}">
                <a16:creationId xmlns:a16="http://schemas.microsoft.com/office/drawing/2014/main" id="{DDB4E85D-4B41-4913-BF04-5E963A0E5FFD}"/>
              </a:ext>
            </a:extLst>
          </p:cNvPr>
          <p:cNvSpPr txBox="1">
            <a:spLocks/>
          </p:cNvSpPr>
          <p:nvPr/>
        </p:nvSpPr>
        <p:spPr>
          <a:xfrm>
            <a:off x="431700" y="194680"/>
            <a:ext cx="3562200" cy="47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500" b="1" dirty="0">
                <a:solidFill>
                  <a:srgbClr val="000F3A"/>
                </a:solidFill>
                <a:latin typeface="Open Sans"/>
                <a:ea typeface="Open Sans"/>
                <a:cs typeface="Open Sans"/>
                <a:sym typeface="Open Sans"/>
              </a:rPr>
              <a:t>Student Health &amp; Counseling</a:t>
            </a:r>
          </a:p>
        </p:txBody>
      </p:sp>
      <p:sp>
        <p:nvSpPr>
          <p:cNvPr id="12" name="Google Shape;159;p22">
            <a:extLst>
              <a:ext uri="{FF2B5EF4-FFF2-40B4-BE49-F238E27FC236}">
                <a16:creationId xmlns:a16="http://schemas.microsoft.com/office/drawing/2014/main" id="{5B79B8C0-0BD9-4A48-96F5-65FEAD5E87FD}"/>
              </a:ext>
            </a:extLst>
          </p:cNvPr>
          <p:cNvSpPr/>
          <p:nvPr/>
        </p:nvSpPr>
        <p:spPr>
          <a:xfrm>
            <a:off x="533988" y="1084900"/>
            <a:ext cx="3200100" cy="92100"/>
          </a:xfrm>
          <a:prstGeom prst="rect">
            <a:avLst/>
          </a:prstGeom>
          <a:solidFill>
            <a:srgbClr val="002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descr="A picture containing text, clipart&#10;&#10;Description automatically generated">
            <a:extLst>
              <a:ext uri="{FF2B5EF4-FFF2-40B4-BE49-F238E27FC236}">
                <a16:creationId xmlns:a16="http://schemas.microsoft.com/office/drawing/2014/main" id="{858FED7D-E30C-0E25-0DBE-E89185B2C98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331529" y="4483851"/>
            <a:ext cx="1708815" cy="535069"/>
          </a:xfrm>
          <a:prstGeom prst="rect">
            <a:avLst/>
          </a:prstGeom>
        </p:spPr>
      </p:pic>
    </p:spTree>
    <p:extLst>
      <p:ext uri="{BB962C8B-B14F-4D97-AF65-F5344CB8AC3E}">
        <p14:creationId xmlns:p14="http://schemas.microsoft.com/office/powerpoint/2010/main" val="1780596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7" name="Google Shape;127;p21"/>
          <p:cNvSpPr txBox="1"/>
          <p:nvPr/>
        </p:nvSpPr>
        <p:spPr>
          <a:xfrm>
            <a:off x="1012844" y="1964495"/>
            <a:ext cx="6583830" cy="420300"/>
          </a:xfrm>
          <a:prstGeom prst="rect">
            <a:avLst/>
          </a:prstGeom>
          <a:noFill/>
          <a:ln>
            <a:noFill/>
          </a:ln>
        </p:spPr>
        <p:txBody>
          <a:bodyPr spcFirstLastPara="1" wrap="square" lIns="95250" tIns="95250" rIns="95250" bIns="95250" numCol="2" anchor="t" anchorCtr="0">
            <a:noAutofit/>
          </a:bodyPr>
          <a:lstStyle/>
          <a:p>
            <a:pPr marL="285750" indent="-285750">
              <a:lnSpc>
                <a:spcPct val="90000"/>
              </a:lnSpc>
              <a:buSzPts val="2500"/>
              <a:buBlip>
                <a:blip r:embed="rId3">
                  <a:extLst>
                    <a:ext uri="{96DAC541-7B7A-43D3-8B79-37D633B846F1}">
                      <asvg:svgBlip xmlns:asvg="http://schemas.microsoft.com/office/drawing/2016/SVG/main" xmlns="" r:embed="rId4"/>
                    </a:ext>
                  </a:extLst>
                </a:blip>
              </a:buBlip>
            </a:pPr>
            <a:r>
              <a:rPr lang="en" sz="1700" dirty="0">
                <a:solidFill>
                  <a:schemeClr val="tx1"/>
                </a:solidFill>
                <a:latin typeface="Open Sans"/>
                <a:ea typeface="Open Sans"/>
                <a:sym typeface="Open Sans"/>
              </a:rPr>
              <a:t>24/7 access and support</a:t>
            </a:r>
          </a:p>
          <a:p>
            <a:pPr marL="285750" indent="-285750">
              <a:lnSpc>
                <a:spcPct val="90000"/>
              </a:lnSpc>
              <a:buSzPts val="2500"/>
              <a:buBlip>
                <a:blip r:embed="rId3">
                  <a:extLst>
                    <a:ext uri="{96DAC541-7B7A-43D3-8B79-37D633B846F1}">
                      <asvg:svgBlip xmlns:asvg="http://schemas.microsoft.com/office/drawing/2016/SVG/main" xmlns="" r:embed="rId4"/>
                    </a:ext>
                  </a:extLst>
                </a:blip>
              </a:buBlip>
            </a:pPr>
            <a:endParaRPr lang="en" sz="1700" dirty="0">
              <a:solidFill>
                <a:schemeClr val="tx1"/>
              </a:solidFill>
              <a:latin typeface="Open Sans"/>
              <a:ea typeface="Open Sans"/>
              <a:sym typeface="Open Sans"/>
            </a:endParaRPr>
          </a:p>
          <a:p>
            <a:pPr marL="285750" indent="-285750">
              <a:lnSpc>
                <a:spcPct val="90000"/>
              </a:lnSpc>
              <a:buSzPts val="2500"/>
              <a:buBlip>
                <a:blip r:embed="rId3">
                  <a:extLst>
                    <a:ext uri="{96DAC541-7B7A-43D3-8B79-37D633B846F1}">
                      <asvg:svgBlip xmlns:asvg="http://schemas.microsoft.com/office/drawing/2016/SVG/main" xmlns="" r:embed="rId4"/>
                    </a:ext>
                  </a:extLst>
                </a:blip>
              </a:buBlip>
            </a:pPr>
            <a:r>
              <a:rPr lang="en" sz="1700" dirty="0">
                <a:solidFill>
                  <a:schemeClr val="tx1"/>
                </a:solidFill>
                <a:latin typeface="Open Sans"/>
                <a:ea typeface="Open Sans"/>
                <a:sym typeface="Open Sans"/>
              </a:rPr>
              <a:t>Drop-in services (Let’s Talk and on-site)</a:t>
            </a:r>
            <a:endParaRPr lang="en-US" sz="1700" dirty="0">
              <a:solidFill>
                <a:schemeClr val="tx1"/>
              </a:solidFill>
              <a:latin typeface="Open Sans"/>
              <a:ea typeface="Open Sans"/>
            </a:endParaRPr>
          </a:p>
          <a:p>
            <a:pPr marL="285750" indent="-285750">
              <a:lnSpc>
                <a:spcPct val="90000"/>
              </a:lnSpc>
              <a:buSzPts val="2500"/>
              <a:buBlip>
                <a:blip r:embed="rId3">
                  <a:extLst>
                    <a:ext uri="{96DAC541-7B7A-43D3-8B79-37D633B846F1}">
                      <asvg:svgBlip xmlns:asvg="http://schemas.microsoft.com/office/drawing/2016/SVG/main" xmlns="" r:embed="rId4"/>
                    </a:ext>
                  </a:extLst>
                </a:blip>
              </a:buBlip>
            </a:pPr>
            <a:endParaRPr lang="en" sz="1700" dirty="0">
              <a:solidFill>
                <a:schemeClr val="tx1"/>
              </a:solidFill>
              <a:latin typeface="Open Sans"/>
              <a:ea typeface="Open Sans"/>
            </a:endParaRPr>
          </a:p>
          <a:p>
            <a:pPr marL="285750" indent="-285750">
              <a:lnSpc>
                <a:spcPct val="90000"/>
              </a:lnSpc>
              <a:buSzPts val="2500"/>
              <a:buBlip>
                <a:blip r:embed="rId3">
                  <a:extLst>
                    <a:ext uri="{96DAC541-7B7A-43D3-8B79-37D633B846F1}">
                      <asvg:svgBlip xmlns:asvg="http://schemas.microsoft.com/office/drawing/2016/SVG/main" xmlns="" r:embed="rId4"/>
                    </a:ext>
                  </a:extLst>
                </a:blip>
              </a:buBlip>
            </a:pPr>
            <a:r>
              <a:rPr lang="en" sz="1700" dirty="0">
                <a:solidFill>
                  <a:schemeClr val="tx1"/>
                </a:solidFill>
                <a:latin typeface="Open Sans"/>
                <a:ea typeface="Open Sans"/>
                <a:sym typeface="Open Sans"/>
              </a:rPr>
              <a:t>Individual therapy</a:t>
            </a:r>
            <a:endParaRPr lang="en-US" sz="1700" dirty="0">
              <a:solidFill>
                <a:schemeClr val="tx1"/>
              </a:solidFill>
              <a:latin typeface="Open Sans"/>
              <a:ea typeface="Open Sans"/>
            </a:endParaRPr>
          </a:p>
          <a:p>
            <a:pPr marL="285750" indent="-285750">
              <a:lnSpc>
                <a:spcPct val="90000"/>
              </a:lnSpc>
              <a:buSzPts val="2500"/>
              <a:buBlip>
                <a:blip r:embed="rId3">
                  <a:extLst>
                    <a:ext uri="{96DAC541-7B7A-43D3-8B79-37D633B846F1}">
                      <asvg:svgBlip xmlns:asvg="http://schemas.microsoft.com/office/drawing/2016/SVG/main" xmlns="" r:embed="rId4"/>
                    </a:ext>
                  </a:extLst>
                </a:blip>
              </a:buBlip>
            </a:pPr>
            <a:endParaRPr lang="en" sz="1700" dirty="0">
              <a:solidFill>
                <a:schemeClr val="tx1"/>
              </a:solidFill>
              <a:latin typeface="Open Sans"/>
              <a:ea typeface="Open Sans"/>
            </a:endParaRPr>
          </a:p>
          <a:p>
            <a:pPr marL="285750" indent="-285750">
              <a:lnSpc>
                <a:spcPct val="90000"/>
              </a:lnSpc>
              <a:buSzPts val="2500"/>
              <a:buBlip>
                <a:blip r:embed="rId3">
                  <a:extLst>
                    <a:ext uri="{96DAC541-7B7A-43D3-8B79-37D633B846F1}">
                      <asvg:svgBlip xmlns:asvg="http://schemas.microsoft.com/office/drawing/2016/SVG/main" xmlns="" r:embed="rId4"/>
                    </a:ext>
                  </a:extLst>
                </a:blip>
              </a:buBlip>
            </a:pPr>
            <a:endParaRPr lang="en" sz="1700" dirty="0">
              <a:solidFill>
                <a:schemeClr val="tx1"/>
              </a:solidFill>
              <a:latin typeface="Open Sans"/>
              <a:ea typeface="Open Sans"/>
              <a:cs typeface="Open Sans"/>
              <a:sym typeface="Open Sans"/>
            </a:endParaRPr>
          </a:p>
          <a:p>
            <a:pPr marL="285750" indent="-285750">
              <a:lnSpc>
                <a:spcPct val="90000"/>
              </a:lnSpc>
              <a:buSzPts val="2500"/>
              <a:buBlip>
                <a:blip r:embed="rId3">
                  <a:extLst>
                    <a:ext uri="{96DAC541-7B7A-43D3-8B79-37D633B846F1}">
                      <asvg:svgBlip xmlns:asvg="http://schemas.microsoft.com/office/drawing/2016/SVG/main" xmlns="" r:embed="rId4"/>
                    </a:ext>
                  </a:extLst>
                </a:blip>
              </a:buBlip>
            </a:pPr>
            <a:endParaRPr lang="en" sz="1700" dirty="0">
              <a:latin typeface="Open Sans"/>
              <a:ea typeface="Open Sans"/>
              <a:cs typeface="Open Sans"/>
              <a:sym typeface="Open Sans"/>
            </a:endParaRPr>
          </a:p>
          <a:p>
            <a:pPr marL="285750" indent="-285750">
              <a:lnSpc>
                <a:spcPct val="90000"/>
              </a:lnSpc>
              <a:buSzPts val="2500"/>
              <a:buBlip>
                <a:blip r:embed="rId3">
                  <a:extLst>
                    <a:ext uri="{96DAC541-7B7A-43D3-8B79-37D633B846F1}">
                      <asvg:svgBlip xmlns:asvg="http://schemas.microsoft.com/office/drawing/2016/SVG/main" xmlns="" r:embed="rId4"/>
                    </a:ext>
                  </a:extLst>
                </a:blip>
              </a:buBlip>
            </a:pPr>
            <a:endParaRPr lang="en" sz="1700" dirty="0">
              <a:solidFill>
                <a:schemeClr val="tx1"/>
              </a:solidFill>
              <a:latin typeface="Open Sans"/>
              <a:ea typeface="Open Sans"/>
              <a:cs typeface="Open Sans"/>
              <a:sym typeface="Open Sans"/>
            </a:endParaRPr>
          </a:p>
          <a:p>
            <a:pPr marL="285750" indent="-285750">
              <a:lnSpc>
                <a:spcPct val="90000"/>
              </a:lnSpc>
              <a:buSzPts val="2500"/>
              <a:buBlip>
                <a:blip r:embed="rId3">
                  <a:extLst>
                    <a:ext uri="{96DAC541-7B7A-43D3-8B79-37D633B846F1}">
                      <asvg:svgBlip xmlns:asvg="http://schemas.microsoft.com/office/drawing/2016/SVG/main" xmlns="" r:embed="rId4"/>
                    </a:ext>
                  </a:extLst>
                </a:blip>
              </a:buBlip>
            </a:pPr>
            <a:r>
              <a:rPr lang="en" sz="1700" dirty="0">
                <a:solidFill>
                  <a:schemeClr val="tx1"/>
                </a:solidFill>
                <a:latin typeface="Open Sans"/>
                <a:ea typeface="Open Sans"/>
                <a:cs typeface="Open Sans"/>
                <a:sym typeface="Open Sans"/>
              </a:rPr>
              <a:t>Group therapy</a:t>
            </a:r>
            <a:endParaRPr lang="en" dirty="0">
              <a:solidFill>
                <a:schemeClr val="tx1"/>
              </a:solidFill>
              <a:latin typeface="Open Sans"/>
            </a:endParaRPr>
          </a:p>
          <a:p>
            <a:pPr marL="285750" marR="0" lvl="0" indent="-285750" algn="l" rtl="0">
              <a:lnSpc>
                <a:spcPct val="90000"/>
              </a:lnSpc>
              <a:spcBef>
                <a:spcPts val="0"/>
              </a:spcBef>
              <a:spcAft>
                <a:spcPts val="0"/>
              </a:spcAft>
              <a:buClr>
                <a:srgbClr val="000000"/>
              </a:buClr>
              <a:buSzPts val="2500"/>
              <a:buBlip>
                <a:blip r:embed="rId3">
                  <a:extLst>
                    <a:ext uri="{96DAC541-7B7A-43D3-8B79-37D633B846F1}">
                      <asvg:svgBlip xmlns:asvg="http://schemas.microsoft.com/office/drawing/2016/SVG/main" xmlns="" r:embed="rId4"/>
                    </a:ext>
                  </a:extLst>
                </a:blip>
              </a:buBlip>
            </a:pPr>
            <a:endParaRPr lang="en" sz="1700" i="0" u="none" strike="noStrike" cap="none" dirty="0">
              <a:solidFill>
                <a:schemeClr val="tx1"/>
              </a:solidFill>
              <a:latin typeface="Open Sans"/>
              <a:ea typeface="Open Sans"/>
              <a:cs typeface="Open Sans"/>
            </a:endParaRPr>
          </a:p>
          <a:p>
            <a:pPr marL="285750" marR="0" lvl="0" indent="-285750" algn="l">
              <a:lnSpc>
                <a:spcPct val="90000"/>
              </a:lnSpc>
              <a:spcBef>
                <a:spcPts val="0"/>
              </a:spcBef>
              <a:spcAft>
                <a:spcPts val="0"/>
              </a:spcAft>
              <a:buClr>
                <a:srgbClr val="000000"/>
              </a:buClr>
              <a:buSzPts val="2500"/>
              <a:buBlip>
                <a:blip r:embed="rId3">
                  <a:extLst>
                    <a:ext uri="{96DAC541-7B7A-43D3-8B79-37D633B846F1}">
                      <asvg:svgBlip xmlns:asvg="http://schemas.microsoft.com/office/drawing/2016/SVG/main" xmlns="" r:embed="rId4"/>
                    </a:ext>
                  </a:extLst>
                </a:blip>
              </a:buBlip>
            </a:pPr>
            <a:r>
              <a:rPr lang="en" sz="1700" dirty="0">
                <a:solidFill>
                  <a:schemeClr val="tx1"/>
                </a:solidFill>
                <a:latin typeface="Open Sans"/>
                <a:ea typeface="Open Sans"/>
                <a:cs typeface="Open Sans"/>
                <a:sym typeface="Open Sans"/>
              </a:rPr>
              <a:t>Psychiatric medication</a:t>
            </a:r>
            <a:br>
              <a:rPr lang="en" sz="1700" dirty="0">
                <a:solidFill>
                  <a:schemeClr val="tx1"/>
                </a:solidFill>
                <a:latin typeface="Open Sans"/>
                <a:ea typeface="Open Sans"/>
                <a:cs typeface="Open Sans"/>
                <a:sym typeface="Open Sans"/>
              </a:rPr>
            </a:br>
            <a:endParaRPr lang="en" sz="1700" dirty="0">
              <a:solidFill>
                <a:schemeClr val="tx1"/>
              </a:solidFill>
              <a:latin typeface="Open Sans"/>
              <a:ea typeface="Open Sans"/>
              <a:cs typeface="Open Sans"/>
              <a:sym typeface="Open Sans"/>
            </a:endParaRPr>
          </a:p>
          <a:p>
            <a:pPr marL="285750" marR="0" lvl="0" indent="-285750" algn="l">
              <a:lnSpc>
                <a:spcPct val="90000"/>
              </a:lnSpc>
              <a:spcBef>
                <a:spcPts val="0"/>
              </a:spcBef>
              <a:spcAft>
                <a:spcPts val="0"/>
              </a:spcAft>
              <a:buClr>
                <a:srgbClr val="000000"/>
              </a:buClr>
              <a:buSzPts val="2500"/>
              <a:buBlip>
                <a:blip r:embed="rId3">
                  <a:extLst>
                    <a:ext uri="{96DAC541-7B7A-43D3-8B79-37D633B846F1}">
                      <asvg:svgBlip xmlns:asvg="http://schemas.microsoft.com/office/drawing/2016/SVG/main" xmlns="" r:embed="rId4"/>
                    </a:ext>
                  </a:extLst>
                </a:blip>
              </a:buBlip>
            </a:pPr>
            <a:r>
              <a:rPr lang="en" sz="1700" dirty="0">
                <a:solidFill>
                  <a:schemeClr val="tx1"/>
                </a:solidFill>
                <a:latin typeface="Open Sans"/>
                <a:ea typeface="Open Sans"/>
                <a:cs typeface="Open Sans"/>
                <a:sym typeface="Open Sans"/>
              </a:rPr>
              <a:t>Referral and consultation services </a:t>
            </a:r>
            <a:endParaRPr lang="en" sz="1700" dirty="0">
              <a:solidFill>
                <a:schemeClr val="tx1"/>
              </a:solidFill>
              <a:latin typeface="Open Sans"/>
              <a:ea typeface="Open Sans"/>
              <a:cs typeface="Open Sans"/>
            </a:endParaRPr>
          </a:p>
          <a:p>
            <a:pPr marL="285750" marR="0" lvl="0" indent="-285750" algn="l" rtl="0">
              <a:lnSpc>
                <a:spcPct val="90000"/>
              </a:lnSpc>
              <a:spcBef>
                <a:spcPts val="0"/>
              </a:spcBef>
              <a:spcAft>
                <a:spcPts val="0"/>
              </a:spcAft>
              <a:buClr>
                <a:srgbClr val="000000"/>
              </a:buClr>
              <a:buSzPts val="2500"/>
              <a:buBlip>
                <a:blip r:embed="rId3">
                  <a:extLst>
                    <a:ext uri="{96DAC541-7B7A-43D3-8B79-37D633B846F1}">
                      <asvg:svgBlip xmlns:asvg="http://schemas.microsoft.com/office/drawing/2016/SVG/main" xmlns="" r:embed="rId4"/>
                    </a:ext>
                  </a:extLst>
                </a:blip>
              </a:buBlip>
            </a:pPr>
            <a:endParaRPr lang="en" sz="1700" dirty="0">
              <a:solidFill>
                <a:schemeClr val="tx1"/>
              </a:solidFill>
              <a:latin typeface="Open Sans"/>
              <a:ea typeface="Open Sans"/>
              <a:cs typeface="Open Sans"/>
            </a:endParaRPr>
          </a:p>
          <a:p>
            <a:pPr marR="0" lvl="0" algn="l" rtl="0">
              <a:lnSpc>
                <a:spcPct val="90000"/>
              </a:lnSpc>
              <a:spcBef>
                <a:spcPts val="0"/>
              </a:spcBef>
              <a:spcAft>
                <a:spcPts val="0"/>
              </a:spcAft>
              <a:buClr>
                <a:srgbClr val="000000"/>
              </a:buClr>
              <a:buSzPts val="2500"/>
            </a:pPr>
            <a:endParaRPr lang="en" sz="1700" dirty="0">
              <a:solidFill>
                <a:schemeClr val="tx1"/>
              </a:solidFill>
              <a:latin typeface="Open Sans"/>
              <a:ea typeface="Open Sans"/>
              <a:cs typeface="Open Sans"/>
              <a:sym typeface="Open Sans"/>
            </a:endParaRPr>
          </a:p>
          <a:p>
            <a:pPr marL="285750" marR="0" lvl="0" indent="-285750" algn="l" rtl="0">
              <a:lnSpc>
                <a:spcPct val="90000"/>
              </a:lnSpc>
              <a:spcBef>
                <a:spcPts val="0"/>
              </a:spcBef>
              <a:spcAft>
                <a:spcPts val="0"/>
              </a:spcAft>
              <a:buClr>
                <a:srgbClr val="000000"/>
              </a:buClr>
              <a:buSzPts val="2500"/>
              <a:buBlip>
                <a:blip r:embed="rId3">
                  <a:extLst>
                    <a:ext uri="{96DAC541-7B7A-43D3-8B79-37D633B846F1}">
                      <asvg:svgBlip xmlns:asvg="http://schemas.microsoft.com/office/drawing/2016/SVG/main" xmlns="" r:embed="rId4"/>
                    </a:ext>
                  </a:extLst>
                </a:blip>
              </a:buBlip>
            </a:pPr>
            <a:endParaRPr lang="en" sz="1700" dirty="0">
              <a:solidFill>
                <a:schemeClr val="tx1"/>
              </a:solidFill>
              <a:latin typeface="Open Sans"/>
              <a:ea typeface="Open Sans"/>
              <a:cs typeface="Open Sans"/>
              <a:sym typeface="Open Sans"/>
            </a:endParaRPr>
          </a:p>
          <a:p>
            <a:pPr marL="0" marR="0" lvl="0" indent="0" algn="l" rtl="0">
              <a:lnSpc>
                <a:spcPct val="90000"/>
              </a:lnSpc>
              <a:spcBef>
                <a:spcPts val="0"/>
              </a:spcBef>
              <a:spcAft>
                <a:spcPts val="0"/>
              </a:spcAft>
              <a:buClr>
                <a:srgbClr val="000000"/>
              </a:buClr>
              <a:buSzPts val="2500"/>
              <a:buFont typeface="Calibri"/>
              <a:buNone/>
            </a:pPr>
            <a:endParaRPr lang="en" sz="1700" dirty="0">
              <a:solidFill>
                <a:schemeClr val="tx1"/>
              </a:solidFill>
              <a:latin typeface="Open Sans"/>
              <a:ea typeface="Open Sans"/>
              <a:cs typeface="Open Sans"/>
              <a:sym typeface="Open Sans"/>
            </a:endParaRPr>
          </a:p>
          <a:p>
            <a:pPr marL="0" marR="0" lvl="0" indent="0" algn="l" rtl="0">
              <a:lnSpc>
                <a:spcPct val="90000"/>
              </a:lnSpc>
              <a:spcBef>
                <a:spcPts val="0"/>
              </a:spcBef>
              <a:spcAft>
                <a:spcPts val="0"/>
              </a:spcAft>
              <a:buClr>
                <a:srgbClr val="000000"/>
              </a:buClr>
              <a:buSzPts val="2500"/>
              <a:buFont typeface="Calibri"/>
              <a:buNone/>
            </a:pPr>
            <a:endParaRPr sz="600" dirty="0">
              <a:solidFill>
                <a:srgbClr val="000F3A"/>
              </a:solidFill>
              <a:latin typeface="Open Sans"/>
              <a:ea typeface="Open Sans"/>
              <a:cs typeface="Open Sans"/>
              <a:sym typeface="Open Sans"/>
            </a:endParaRPr>
          </a:p>
        </p:txBody>
      </p:sp>
      <p:sp>
        <p:nvSpPr>
          <p:cNvPr id="134" name="Google Shape;134;p21"/>
          <p:cNvSpPr txBox="1">
            <a:spLocks noGrp="1"/>
          </p:cNvSpPr>
          <p:nvPr>
            <p:ph type="title"/>
          </p:nvPr>
        </p:nvSpPr>
        <p:spPr>
          <a:xfrm>
            <a:off x="524627" y="1253760"/>
            <a:ext cx="3200099" cy="3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000" b="1" i="1" dirty="0">
                <a:solidFill>
                  <a:srgbClr val="002D73"/>
                </a:solidFill>
                <a:latin typeface="Open Sans"/>
                <a:ea typeface="Open Sans"/>
                <a:cs typeface="Open Sans"/>
                <a:sym typeface="Open Sans"/>
              </a:rPr>
              <a:t>Counseling services</a:t>
            </a:r>
            <a:endParaRPr sz="2000" b="1" i="1" dirty="0">
              <a:solidFill>
                <a:srgbClr val="002D73"/>
              </a:solidFill>
              <a:latin typeface="Open Sans"/>
              <a:ea typeface="Open Sans"/>
              <a:cs typeface="Open Sans"/>
              <a:sym typeface="Open Sans"/>
            </a:endParaRPr>
          </a:p>
        </p:txBody>
      </p:sp>
      <p:sp>
        <p:nvSpPr>
          <p:cNvPr id="2" name="TextBox 1">
            <a:extLst>
              <a:ext uri="{FF2B5EF4-FFF2-40B4-BE49-F238E27FC236}">
                <a16:creationId xmlns:a16="http://schemas.microsoft.com/office/drawing/2014/main" id="{633D3E85-CA49-4D96-8C2B-A070208FF3D8}"/>
              </a:ext>
            </a:extLst>
          </p:cNvPr>
          <p:cNvSpPr txBox="1"/>
          <p:nvPr/>
        </p:nvSpPr>
        <p:spPr>
          <a:xfrm>
            <a:off x="945506" y="3622077"/>
            <a:ext cx="7495900" cy="861774"/>
          </a:xfrm>
          <a:prstGeom prst="rect">
            <a:avLst/>
          </a:prstGeom>
          <a:noFill/>
        </p:spPr>
        <p:txBody>
          <a:bodyPr wrap="square" lIns="91440" tIns="45720" rIns="91440" bIns="45720" rtlCol="0" anchor="t">
            <a:spAutoFit/>
          </a:bodyPr>
          <a:lstStyle/>
          <a:p>
            <a:r>
              <a:rPr lang="en-US" sz="1500" dirty="0">
                <a:latin typeface="Open Sans"/>
                <a:ea typeface="Open Sans"/>
                <a:cs typeface="Open Sans"/>
              </a:rPr>
              <a:t/>
            </a:r>
            <a:br>
              <a:rPr lang="en-US" sz="1500" dirty="0">
                <a:latin typeface="Open Sans"/>
                <a:ea typeface="Open Sans"/>
                <a:cs typeface="Open Sans"/>
              </a:rPr>
            </a:br>
            <a:r>
              <a:rPr lang="en-US" sz="1500" dirty="0">
                <a:latin typeface="Open Sans"/>
                <a:ea typeface="Open Sans"/>
                <a:cs typeface="Open Sans"/>
              </a:rPr>
              <a:t>All counseling services offered at Penn are covered by your student fees.</a:t>
            </a:r>
          </a:p>
          <a:p>
            <a:endParaRPr lang="en-US" dirty="0"/>
          </a:p>
        </p:txBody>
      </p:sp>
      <p:sp>
        <p:nvSpPr>
          <p:cNvPr id="16" name="Google Shape;158;p22">
            <a:extLst>
              <a:ext uri="{FF2B5EF4-FFF2-40B4-BE49-F238E27FC236}">
                <a16:creationId xmlns:a16="http://schemas.microsoft.com/office/drawing/2014/main" id="{BB6C97E3-AEFF-45FF-84E2-285947C9C2D7}"/>
              </a:ext>
            </a:extLst>
          </p:cNvPr>
          <p:cNvSpPr txBox="1">
            <a:spLocks/>
          </p:cNvSpPr>
          <p:nvPr/>
        </p:nvSpPr>
        <p:spPr>
          <a:xfrm>
            <a:off x="431700" y="194680"/>
            <a:ext cx="3562200" cy="47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500" b="1" dirty="0">
                <a:solidFill>
                  <a:srgbClr val="000F3A"/>
                </a:solidFill>
                <a:latin typeface="Open Sans"/>
                <a:ea typeface="Open Sans"/>
                <a:cs typeface="Open Sans"/>
                <a:sym typeface="Open Sans"/>
              </a:rPr>
              <a:t>Student Health &amp; Counseling</a:t>
            </a:r>
          </a:p>
        </p:txBody>
      </p:sp>
      <p:sp>
        <p:nvSpPr>
          <p:cNvPr id="17" name="Google Shape;159;p22">
            <a:extLst>
              <a:ext uri="{FF2B5EF4-FFF2-40B4-BE49-F238E27FC236}">
                <a16:creationId xmlns:a16="http://schemas.microsoft.com/office/drawing/2014/main" id="{A5C63768-A39C-41C8-A53A-0D6308CA410B}"/>
              </a:ext>
            </a:extLst>
          </p:cNvPr>
          <p:cNvSpPr/>
          <p:nvPr/>
        </p:nvSpPr>
        <p:spPr>
          <a:xfrm>
            <a:off x="533988" y="1084900"/>
            <a:ext cx="3200100" cy="92100"/>
          </a:xfrm>
          <a:prstGeom prst="rect">
            <a:avLst/>
          </a:prstGeom>
          <a:solidFill>
            <a:srgbClr val="002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A picture containing text, clipart&#10;&#10;Description automatically generated">
            <a:extLst>
              <a:ext uri="{FF2B5EF4-FFF2-40B4-BE49-F238E27FC236}">
                <a16:creationId xmlns:a16="http://schemas.microsoft.com/office/drawing/2014/main" id="{88175588-D8EA-14DB-3167-9BB4B6921C7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331529" y="4483851"/>
            <a:ext cx="1708815" cy="53506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5" name="Rectangle 14">
            <a:extLst>
              <a:ext uri="{FF2B5EF4-FFF2-40B4-BE49-F238E27FC236}">
                <a16:creationId xmlns:a16="http://schemas.microsoft.com/office/drawing/2014/main" id="{DFECA881-B7DF-4342-A6B5-E2B2C6845ECA}"/>
              </a:ext>
            </a:extLst>
          </p:cNvPr>
          <p:cNvSpPr/>
          <p:nvPr/>
        </p:nvSpPr>
        <p:spPr>
          <a:xfrm>
            <a:off x="0" y="2753474"/>
            <a:ext cx="9152164" cy="2390026"/>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1EFAE27-BF56-618D-BECA-80B249B54898}"/>
              </a:ext>
            </a:extLst>
          </p:cNvPr>
          <p:cNvSpPr/>
          <p:nvPr/>
        </p:nvSpPr>
        <p:spPr>
          <a:xfrm>
            <a:off x="793377" y="732864"/>
            <a:ext cx="7510182" cy="3654201"/>
          </a:xfrm>
          <a:prstGeom prst="rect">
            <a:avLst/>
          </a:prstGeom>
          <a:solidFill>
            <a:schemeClr val="bg1"/>
          </a:solidFill>
          <a:ln w="76200">
            <a:solidFill>
              <a:srgbClr val="002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Google Shape;118;p20"/>
          <p:cNvSpPr txBox="1">
            <a:spLocks noGrp="1"/>
          </p:cNvSpPr>
          <p:nvPr>
            <p:ph type="title"/>
          </p:nvPr>
        </p:nvSpPr>
        <p:spPr>
          <a:xfrm>
            <a:off x="467285" y="3443051"/>
            <a:ext cx="8209428" cy="603900"/>
          </a:xfrm>
          <a:prstGeom prst="rect">
            <a:avLst/>
          </a:prstGeom>
        </p:spPr>
        <p:txBody>
          <a:bodyPr spcFirstLastPara="1" wrap="square" lIns="91425" tIns="91425" rIns="91425" bIns="91425" anchor="ctr" anchorCtr="0">
            <a:noAutofit/>
          </a:bodyPr>
          <a:lstStyle/>
          <a:p>
            <a:pPr marL="44450" lvl="1" algn="ctr" rtl="0">
              <a:lnSpc>
                <a:spcPct val="90000"/>
              </a:lnSpc>
              <a:buSzPts val="1300"/>
            </a:pPr>
            <a:r>
              <a:rPr lang="en-US" sz="2000" i="1" dirty="0">
                <a:latin typeface="Open Sans"/>
                <a:ea typeface="Open Sans"/>
                <a:cs typeface="Open Sans"/>
                <a:sym typeface="Open Sans"/>
              </a:rPr>
              <a:t> </a:t>
            </a:r>
            <a:r>
              <a:rPr lang="en-US" sz="2000" b="1" dirty="0">
                <a:solidFill>
                  <a:srgbClr val="002D73"/>
                </a:solidFill>
                <a:latin typeface="Open Sans"/>
                <a:ea typeface="Open Sans"/>
                <a:cs typeface="Open Sans"/>
                <a:sym typeface="Open Sans"/>
              </a:rPr>
              <a:t>Creating a Community of Care</a:t>
            </a:r>
            <a:endParaRPr lang="en-US" sz="2000" dirty="0">
              <a:latin typeface="Open Sans"/>
              <a:ea typeface="Open Sans"/>
              <a:cs typeface="Open Sans"/>
              <a:sym typeface="Open Sans"/>
            </a:endParaRPr>
          </a:p>
        </p:txBody>
      </p:sp>
      <p:pic>
        <p:nvPicPr>
          <p:cNvPr id="4" name="Picture 3" descr="Logo, company name&#10;&#10;Description automatically generated">
            <a:extLst>
              <a:ext uri="{FF2B5EF4-FFF2-40B4-BE49-F238E27FC236}">
                <a16:creationId xmlns:a16="http://schemas.microsoft.com/office/drawing/2014/main" id="{7D6868E3-6B21-4FBD-A852-7F8C9125D0D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64908" y="1823126"/>
            <a:ext cx="6814184" cy="1011056"/>
          </a:xfrm>
          <a:prstGeom prst="rect">
            <a:avLst/>
          </a:prstGeom>
        </p:spPr>
      </p:pic>
    </p:spTree>
    <p:extLst>
      <p:ext uri="{BB962C8B-B14F-4D97-AF65-F5344CB8AC3E}">
        <p14:creationId xmlns:p14="http://schemas.microsoft.com/office/powerpoint/2010/main" val="1206667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2"/>
          <p:cNvSpPr txBox="1">
            <a:spLocks noGrp="1"/>
          </p:cNvSpPr>
          <p:nvPr>
            <p:ph type="title"/>
          </p:nvPr>
        </p:nvSpPr>
        <p:spPr>
          <a:xfrm>
            <a:off x="431700" y="238225"/>
            <a:ext cx="3562200" cy="47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dirty="0">
                <a:solidFill>
                  <a:srgbClr val="000F3A"/>
                </a:solidFill>
                <a:latin typeface="Open Sans"/>
                <a:ea typeface="Open Sans"/>
                <a:cs typeface="Open Sans"/>
                <a:sym typeface="Open Sans"/>
              </a:rPr>
              <a:t>Public Health &amp; Wellbeing</a:t>
            </a:r>
            <a:endParaRPr sz="2500" b="1" dirty="0">
              <a:solidFill>
                <a:srgbClr val="000F3A"/>
              </a:solidFill>
              <a:latin typeface="Open Sans"/>
              <a:ea typeface="Open Sans"/>
              <a:cs typeface="Open Sans"/>
              <a:sym typeface="Open Sans"/>
            </a:endParaRPr>
          </a:p>
        </p:txBody>
      </p:sp>
      <p:sp>
        <p:nvSpPr>
          <p:cNvPr id="159" name="Google Shape;159;p22"/>
          <p:cNvSpPr/>
          <p:nvPr/>
        </p:nvSpPr>
        <p:spPr>
          <a:xfrm>
            <a:off x="533988" y="1084900"/>
            <a:ext cx="3200100" cy="92100"/>
          </a:xfrm>
          <a:prstGeom prst="rect">
            <a:avLst/>
          </a:prstGeom>
          <a:solidFill>
            <a:srgbClr val="002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2"/>
          <p:cNvSpPr txBox="1"/>
          <p:nvPr/>
        </p:nvSpPr>
        <p:spPr>
          <a:xfrm>
            <a:off x="719546" y="1552975"/>
            <a:ext cx="8424453" cy="2336700"/>
          </a:xfrm>
          <a:prstGeom prst="rect">
            <a:avLst/>
          </a:prstGeom>
          <a:noFill/>
          <a:ln>
            <a:noFill/>
          </a:ln>
        </p:spPr>
        <p:txBody>
          <a:bodyPr spcFirstLastPara="1" wrap="square" lIns="95250" tIns="95250" rIns="95250" bIns="95250" numCol="2" anchor="t" anchorCtr="0">
            <a:noAutofit/>
          </a:bodyPr>
          <a:lstStyle/>
          <a:p>
            <a:pPr>
              <a:lnSpc>
                <a:spcPct val="90000"/>
              </a:lnSpc>
              <a:buSzPts val="2400"/>
            </a:pPr>
            <a:r>
              <a:rPr lang="en-US" sz="1600" b="1" i="1" dirty="0">
                <a:solidFill>
                  <a:srgbClr val="002D73"/>
                </a:solidFill>
                <a:latin typeface="Open Sans"/>
                <a:ea typeface="Open Sans"/>
                <a:cs typeface="Open Sans"/>
                <a:sym typeface="Open Sans"/>
              </a:rPr>
              <a:t>Specialty Areas:</a:t>
            </a:r>
          </a:p>
          <a:p>
            <a:pPr>
              <a:lnSpc>
                <a:spcPct val="90000"/>
              </a:lnSpc>
              <a:buSzPts val="2400"/>
            </a:pPr>
            <a:endParaRPr lang="en-US" sz="1700" b="1" dirty="0">
              <a:latin typeface="Open Sans"/>
              <a:ea typeface="Open Sans"/>
              <a:cs typeface="Open Sans"/>
              <a:sym typeface="Open Sans"/>
            </a:endParaRPr>
          </a:p>
          <a:p>
            <a:pPr marL="285750" indent="-285750">
              <a:lnSpc>
                <a:spcPct val="90000"/>
              </a:lnSpc>
              <a:buSzPts val="2400"/>
              <a:buBlip>
                <a:blip r:embed="rId3">
                  <a:extLst>
                    <a:ext uri="{96DAC541-7B7A-43D3-8B79-37D633B846F1}">
                      <asvg:svgBlip xmlns:asvg="http://schemas.microsoft.com/office/drawing/2016/SVG/main" xmlns="" r:embed="rId4"/>
                    </a:ext>
                  </a:extLst>
                </a:blip>
              </a:buBlip>
            </a:pPr>
            <a:r>
              <a:rPr lang="en-US" sz="1700" dirty="0">
                <a:latin typeface="Open Sans"/>
                <a:ea typeface="Open Sans"/>
                <a:cs typeface="Open Sans"/>
                <a:sym typeface="Open Sans"/>
              </a:rPr>
              <a:t>Infectious disease surveillance </a:t>
            </a:r>
            <a:br>
              <a:rPr lang="en-US" sz="1700" dirty="0">
                <a:latin typeface="Open Sans"/>
                <a:ea typeface="Open Sans"/>
                <a:cs typeface="Open Sans"/>
                <a:sym typeface="Open Sans"/>
              </a:rPr>
            </a:br>
            <a:endParaRPr lang="en-US" sz="1700" dirty="0">
              <a:latin typeface="Open Sans"/>
              <a:ea typeface="Open Sans"/>
              <a:cs typeface="Open Sans"/>
              <a:sym typeface="Open Sans"/>
            </a:endParaRPr>
          </a:p>
          <a:p>
            <a:pPr marL="285750" indent="-285750">
              <a:lnSpc>
                <a:spcPct val="90000"/>
              </a:lnSpc>
              <a:buSzPts val="2400"/>
              <a:buBlip>
                <a:blip r:embed="rId3">
                  <a:extLst>
                    <a:ext uri="{96DAC541-7B7A-43D3-8B79-37D633B846F1}">
                      <asvg:svgBlip xmlns:asvg="http://schemas.microsoft.com/office/drawing/2016/SVG/main" xmlns="" r:embed="rId4"/>
                    </a:ext>
                  </a:extLst>
                </a:blip>
              </a:buBlip>
            </a:pPr>
            <a:r>
              <a:rPr lang="en-US" sz="1700" dirty="0">
                <a:latin typeface="Open Sans"/>
                <a:ea typeface="Open Sans"/>
                <a:cs typeface="Open Sans"/>
                <a:sym typeface="Open Sans"/>
              </a:rPr>
              <a:t>Insurance and immunization compliance</a:t>
            </a:r>
          </a:p>
          <a:p>
            <a:pPr marL="285750" indent="-285750">
              <a:lnSpc>
                <a:spcPct val="90000"/>
              </a:lnSpc>
              <a:buSzPts val="2400"/>
              <a:buBlip>
                <a:blip r:embed="rId3">
                  <a:extLst>
                    <a:ext uri="{96DAC541-7B7A-43D3-8B79-37D633B846F1}">
                      <asvg:svgBlip xmlns:asvg="http://schemas.microsoft.com/office/drawing/2016/SVG/main" xmlns="" r:embed="rId4"/>
                    </a:ext>
                  </a:extLst>
                </a:blip>
              </a:buBlip>
            </a:pPr>
            <a:endParaRPr lang="en-US" sz="1700" dirty="0">
              <a:latin typeface="Open Sans"/>
              <a:ea typeface="Open Sans"/>
              <a:cs typeface="Open Sans"/>
              <a:sym typeface="Open Sans"/>
            </a:endParaRPr>
          </a:p>
          <a:p>
            <a:pPr marL="285750" indent="-285750">
              <a:lnSpc>
                <a:spcPct val="90000"/>
              </a:lnSpc>
              <a:buSzPts val="2400"/>
              <a:buBlip>
                <a:blip r:embed="rId3">
                  <a:extLst>
                    <a:ext uri="{96DAC541-7B7A-43D3-8B79-37D633B846F1}">
                      <asvg:svgBlip xmlns:asvg="http://schemas.microsoft.com/office/drawing/2016/SVG/main" xmlns="" r:embed="rId4"/>
                    </a:ext>
                  </a:extLst>
                </a:blip>
              </a:buBlip>
            </a:pPr>
            <a:r>
              <a:rPr lang="en-US" sz="1700" dirty="0">
                <a:latin typeface="Open Sans"/>
                <a:ea typeface="Open Sans"/>
                <a:cs typeface="Open Sans"/>
                <a:sym typeface="Open Sans"/>
              </a:rPr>
              <a:t>Health policy</a:t>
            </a:r>
          </a:p>
          <a:p>
            <a:pPr marL="285750" indent="-285750">
              <a:lnSpc>
                <a:spcPct val="90000"/>
              </a:lnSpc>
              <a:buSzPts val="2400"/>
              <a:buBlip>
                <a:blip r:embed="rId3">
                  <a:extLst>
                    <a:ext uri="{96DAC541-7B7A-43D3-8B79-37D633B846F1}">
                      <asvg:svgBlip xmlns:asvg="http://schemas.microsoft.com/office/drawing/2016/SVG/main" xmlns="" r:embed="rId4"/>
                    </a:ext>
                  </a:extLst>
                </a:blip>
              </a:buBlip>
            </a:pPr>
            <a:endParaRPr lang="en-US" sz="1700" dirty="0">
              <a:latin typeface="Open Sans"/>
              <a:ea typeface="Open Sans"/>
              <a:cs typeface="Open Sans"/>
              <a:sym typeface="Open Sans"/>
            </a:endParaRPr>
          </a:p>
          <a:p>
            <a:pPr marL="285750" indent="-285750">
              <a:lnSpc>
                <a:spcPct val="90000"/>
              </a:lnSpc>
              <a:buSzPts val="2400"/>
              <a:buBlip>
                <a:blip r:embed="rId3">
                  <a:extLst>
                    <a:ext uri="{96DAC541-7B7A-43D3-8B79-37D633B846F1}">
                      <asvg:svgBlip xmlns:asvg="http://schemas.microsoft.com/office/drawing/2016/SVG/main" xmlns="" r:embed="rId4"/>
                    </a:ext>
                  </a:extLst>
                </a:blip>
              </a:buBlip>
            </a:pPr>
            <a:endParaRPr lang="en-US" sz="1700" dirty="0">
              <a:latin typeface="Open Sans"/>
              <a:ea typeface="Open Sans"/>
              <a:cs typeface="Open Sans"/>
              <a:sym typeface="Open Sans"/>
            </a:endParaRPr>
          </a:p>
          <a:p>
            <a:pPr>
              <a:lnSpc>
                <a:spcPct val="90000"/>
              </a:lnSpc>
              <a:buSzPts val="2400"/>
            </a:pPr>
            <a:endParaRPr lang="en-US" sz="1700" dirty="0">
              <a:latin typeface="Open Sans"/>
              <a:ea typeface="Open Sans"/>
              <a:cs typeface="Open Sans"/>
              <a:sym typeface="Open Sans"/>
            </a:endParaRPr>
          </a:p>
          <a:p>
            <a:pPr marL="285750" indent="-285750">
              <a:lnSpc>
                <a:spcPct val="90000"/>
              </a:lnSpc>
              <a:buSzPts val="2400"/>
              <a:buBlip>
                <a:blip r:embed="rId3">
                  <a:extLst>
                    <a:ext uri="{96DAC541-7B7A-43D3-8B79-37D633B846F1}">
                      <asvg:svgBlip xmlns:asvg="http://schemas.microsoft.com/office/drawing/2016/SVG/main" xmlns="" r:embed="rId4"/>
                    </a:ext>
                  </a:extLst>
                </a:blip>
              </a:buBlip>
            </a:pPr>
            <a:endParaRPr lang="en-US" sz="1700" dirty="0">
              <a:latin typeface="Open Sans"/>
              <a:ea typeface="Open Sans"/>
              <a:cs typeface="Open Sans"/>
              <a:sym typeface="Open Sans"/>
            </a:endParaRPr>
          </a:p>
          <a:p>
            <a:pPr marL="285750" indent="-285750">
              <a:lnSpc>
                <a:spcPct val="90000"/>
              </a:lnSpc>
              <a:buSzPts val="2400"/>
              <a:buBlip>
                <a:blip r:embed="rId3">
                  <a:extLst>
                    <a:ext uri="{96DAC541-7B7A-43D3-8B79-37D633B846F1}">
                      <asvg:svgBlip xmlns:asvg="http://schemas.microsoft.com/office/drawing/2016/SVG/main" xmlns="" r:embed="rId4"/>
                    </a:ext>
                  </a:extLst>
                </a:blip>
              </a:buBlip>
            </a:pPr>
            <a:endParaRPr lang="en-US" sz="1700" dirty="0">
              <a:latin typeface="Open Sans"/>
              <a:ea typeface="Open Sans"/>
              <a:cs typeface="Open Sans"/>
              <a:sym typeface="Open Sans"/>
            </a:endParaRPr>
          </a:p>
          <a:p>
            <a:pPr marL="285750" indent="-285750">
              <a:lnSpc>
                <a:spcPct val="90000"/>
              </a:lnSpc>
              <a:buSzPts val="2400"/>
              <a:buBlip>
                <a:blip r:embed="rId3">
                  <a:extLst>
                    <a:ext uri="{96DAC541-7B7A-43D3-8B79-37D633B846F1}">
                      <asvg:svgBlip xmlns:asvg="http://schemas.microsoft.com/office/drawing/2016/SVG/main" xmlns="" r:embed="rId4"/>
                    </a:ext>
                  </a:extLst>
                </a:blip>
              </a:buBlip>
            </a:pPr>
            <a:endParaRPr lang="en-US" sz="1700" dirty="0">
              <a:latin typeface="Open Sans"/>
              <a:ea typeface="Open Sans"/>
              <a:cs typeface="Open Sans"/>
              <a:sym typeface="Open Sans"/>
            </a:endParaRPr>
          </a:p>
          <a:p>
            <a:pPr marL="285750" indent="-285750">
              <a:lnSpc>
                <a:spcPct val="90000"/>
              </a:lnSpc>
              <a:buSzPts val="2400"/>
              <a:buBlip>
                <a:blip r:embed="rId3">
                  <a:extLst>
                    <a:ext uri="{96DAC541-7B7A-43D3-8B79-37D633B846F1}">
                      <asvg:svgBlip xmlns:asvg="http://schemas.microsoft.com/office/drawing/2016/SVG/main" xmlns="" r:embed="rId4"/>
                    </a:ext>
                  </a:extLst>
                </a:blip>
              </a:buBlip>
            </a:pPr>
            <a:endParaRPr lang="en-US" sz="1700" dirty="0">
              <a:latin typeface="Open Sans"/>
              <a:ea typeface="Open Sans"/>
              <a:cs typeface="Open Sans"/>
              <a:sym typeface="Open Sans"/>
            </a:endParaRPr>
          </a:p>
          <a:p>
            <a:pPr marL="285750" indent="-285750">
              <a:lnSpc>
                <a:spcPct val="90000"/>
              </a:lnSpc>
              <a:buSzPts val="2400"/>
              <a:buBlip>
                <a:blip r:embed="rId3">
                  <a:extLst>
                    <a:ext uri="{96DAC541-7B7A-43D3-8B79-37D633B846F1}">
                      <asvg:svgBlip xmlns:asvg="http://schemas.microsoft.com/office/drawing/2016/SVG/main" xmlns="" r:embed="rId4"/>
                    </a:ext>
                  </a:extLst>
                </a:blip>
              </a:buBlip>
            </a:pPr>
            <a:r>
              <a:rPr lang="en-US" sz="1700" dirty="0">
                <a:latin typeface="Open Sans"/>
                <a:ea typeface="Open Sans"/>
                <a:cs typeface="Open Sans"/>
                <a:sym typeface="Open Sans"/>
              </a:rPr>
              <a:t>Health education and promotion</a:t>
            </a:r>
          </a:p>
          <a:p>
            <a:pPr marL="285750" indent="-285750">
              <a:lnSpc>
                <a:spcPct val="90000"/>
              </a:lnSpc>
              <a:buSzPts val="2400"/>
              <a:buBlip>
                <a:blip r:embed="rId3">
                  <a:extLst>
                    <a:ext uri="{96DAC541-7B7A-43D3-8B79-37D633B846F1}">
                      <asvg:svgBlip xmlns:asvg="http://schemas.microsoft.com/office/drawing/2016/SVG/main" xmlns="" r:embed="rId4"/>
                    </a:ext>
                  </a:extLst>
                </a:blip>
              </a:buBlip>
            </a:pPr>
            <a:endParaRPr lang="en-US" sz="1700" dirty="0">
              <a:latin typeface="Open Sans"/>
              <a:ea typeface="Open Sans"/>
              <a:cs typeface="Open Sans"/>
              <a:sym typeface="Open Sans"/>
            </a:endParaRPr>
          </a:p>
          <a:p>
            <a:pPr marL="285750" indent="-285750">
              <a:lnSpc>
                <a:spcPct val="90000"/>
              </a:lnSpc>
              <a:buSzPts val="2400"/>
              <a:buBlip>
                <a:blip r:embed="rId3">
                  <a:extLst>
                    <a:ext uri="{96DAC541-7B7A-43D3-8B79-37D633B846F1}">
                      <asvg:svgBlip xmlns:asvg="http://schemas.microsoft.com/office/drawing/2016/SVG/main" xmlns="" r:embed="rId4"/>
                    </a:ext>
                  </a:extLst>
                </a:blip>
              </a:buBlip>
            </a:pPr>
            <a:r>
              <a:rPr lang="en-US" sz="1700" dirty="0">
                <a:latin typeface="Open Sans"/>
                <a:ea typeface="Open Sans"/>
                <a:cs typeface="Open Sans"/>
                <a:sym typeface="Open Sans"/>
              </a:rPr>
              <a:t>Wellbeing initiatives </a:t>
            </a:r>
          </a:p>
          <a:p>
            <a:pPr marL="285750" indent="-285750">
              <a:lnSpc>
                <a:spcPct val="90000"/>
              </a:lnSpc>
              <a:buSzPts val="2400"/>
              <a:buBlip>
                <a:blip r:embed="rId3">
                  <a:extLst>
                    <a:ext uri="{96DAC541-7B7A-43D3-8B79-37D633B846F1}">
                      <asvg:svgBlip xmlns:asvg="http://schemas.microsoft.com/office/drawing/2016/SVG/main" xmlns="" r:embed="rId4"/>
                    </a:ext>
                  </a:extLst>
                </a:blip>
              </a:buBlip>
            </a:pPr>
            <a:endParaRPr lang="en-US" sz="1700" dirty="0">
              <a:latin typeface="Open Sans"/>
              <a:ea typeface="Open Sans"/>
              <a:cs typeface="Open Sans"/>
              <a:sym typeface="Open Sans"/>
            </a:endParaRPr>
          </a:p>
          <a:p>
            <a:pPr marL="285750" indent="-285750">
              <a:lnSpc>
                <a:spcPct val="90000"/>
              </a:lnSpc>
              <a:buSzPts val="2400"/>
              <a:buBlip>
                <a:blip r:embed="rId3">
                  <a:extLst>
                    <a:ext uri="{96DAC541-7B7A-43D3-8B79-37D633B846F1}">
                      <asvg:svgBlip xmlns:asvg="http://schemas.microsoft.com/office/drawing/2016/SVG/main" xmlns="" r:embed="rId4"/>
                    </a:ext>
                  </a:extLst>
                </a:blip>
              </a:buBlip>
            </a:pPr>
            <a:r>
              <a:rPr lang="en-US" sz="1700" dirty="0">
                <a:latin typeface="Open Sans"/>
                <a:ea typeface="Open Sans"/>
                <a:cs typeface="Open Sans"/>
                <a:sym typeface="Open Sans"/>
              </a:rPr>
              <a:t>Penn Farm</a:t>
            </a:r>
            <a:br>
              <a:rPr lang="en-US" sz="1700" dirty="0">
                <a:latin typeface="Open Sans"/>
                <a:ea typeface="Open Sans"/>
                <a:cs typeface="Open Sans"/>
                <a:sym typeface="Open Sans"/>
              </a:rPr>
            </a:br>
            <a:r>
              <a:rPr lang="en-US" sz="1700" dirty="0">
                <a:latin typeface="Open Sans"/>
                <a:ea typeface="Open Sans"/>
                <a:cs typeface="Open Sans"/>
                <a:sym typeface="Open Sans"/>
              </a:rPr>
              <a:t> </a:t>
            </a:r>
          </a:p>
          <a:p>
            <a:pPr marL="285750" indent="-285750">
              <a:lnSpc>
                <a:spcPct val="90000"/>
              </a:lnSpc>
              <a:buSzPts val="2400"/>
              <a:buBlip>
                <a:blip r:embed="rId3">
                  <a:extLst>
                    <a:ext uri="{96DAC541-7B7A-43D3-8B79-37D633B846F1}">
                      <asvg:svgBlip xmlns:asvg="http://schemas.microsoft.com/office/drawing/2016/SVG/main" xmlns="" r:embed="rId4"/>
                    </a:ext>
                  </a:extLst>
                </a:blip>
              </a:buBlip>
            </a:pPr>
            <a:endParaRPr lang="en-US" sz="1700" dirty="0">
              <a:latin typeface="Open Sans"/>
              <a:ea typeface="Open Sans"/>
            </a:endParaRPr>
          </a:p>
          <a:p>
            <a:pPr marL="285750" indent="-285750">
              <a:lnSpc>
                <a:spcPct val="90000"/>
              </a:lnSpc>
              <a:buSzPts val="2400"/>
              <a:buBlip>
                <a:blip r:embed="rId3">
                  <a:extLst>
                    <a:ext uri="{96DAC541-7B7A-43D3-8B79-37D633B846F1}">
                      <asvg:svgBlip xmlns:asvg="http://schemas.microsoft.com/office/drawing/2016/SVG/main" xmlns="" r:embed="rId4"/>
                    </a:ext>
                  </a:extLst>
                </a:blip>
              </a:buBlip>
            </a:pPr>
            <a:endParaRPr lang="en" sz="1700" dirty="0">
              <a:latin typeface="Open Sans"/>
              <a:ea typeface="Open Sans"/>
              <a:cs typeface="Open Sans"/>
            </a:endParaRPr>
          </a:p>
          <a:p>
            <a:pPr marL="285750" indent="-285750">
              <a:lnSpc>
                <a:spcPct val="90000"/>
              </a:lnSpc>
              <a:buSzPts val="2400"/>
              <a:buBlip>
                <a:blip r:embed="rId3">
                  <a:extLst>
                    <a:ext uri="{96DAC541-7B7A-43D3-8B79-37D633B846F1}">
                      <asvg:svgBlip xmlns:asvg="http://schemas.microsoft.com/office/drawing/2016/SVG/main" xmlns="" r:embed="rId4"/>
                    </a:ext>
                  </a:extLst>
                </a:blip>
              </a:buBlip>
            </a:pPr>
            <a:endParaRPr lang="en" sz="1700" dirty="0">
              <a:latin typeface="Open Sans"/>
              <a:ea typeface="Open Sans"/>
              <a:cs typeface="Open Sans"/>
            </a:endParaRPr>
          </a:p>
          <a:p>
            <a:pPr marL="285750" marR="0" lvl="0" indent="-285750" algn="l" rtl="0">
              <a:lnSpc>
                <a:spcPct val="90000"/>
              </a:lnSpc>
              <a:spcBef>
                <a:spcPts val="0"/>
              </a:spcBef>
              <a:spcAft>
                <a:spcPts val="0"/>
              </a:spcAft>
              <a:buClr>
                <a:srgbClr val="000000"/>
              </a:buClr>
              <a:buSzPts val="2400"/>
              <a:buFont typeface="Arial"/>
              <a:buChar char="•"/>
            </a:pPr>
            <a:endParaRPr sz="1700" dirty="0">
              <a:latin typeface="Open Sans"/>
              <a:ea typeface="Open Sans"/>
              <a:cs typeface="Open Sans"/>
            </a:endParaRPr>
          </a:p>
          <a:p>
            <a:pPr>
              <a:lnSpc>
                <a:spcPct val="90000"/>
              </a:lnSpc>
              <a:buSzPts val="2500"/>
            </a:pPr>
            <a:endParaRPr lang="en-US" sz="1500" dirty="0">
              <a:solidFill>
                <a:srgbClr val="000F3A"/>
              </a:solidFill>
              <a:latin typeface="Open Sans"/>
              <a:ea typeface="Open Sans"/>
              <a:cs typeface="Open Sans"/>
            </a:endParaRPr>
          </a:p>
        </p:txBody>
      </p:sp>
      <p:pic>
        <p:nvPicPr>
          <p:cNvPr id="3" name="Picture 2" descr="A picture containing text, clipart&#10;&#10;Description automatically generated">
            <a:extLst>
              <a:ext uri="{FF2B5EF4-FFF2-40B4-BE49-F238E27FC236}">
                <a16:creationId xmlns:a16="http://schemas.microsoft.com/office/drawing/2014/main" id="{56A134D3-2FC9-A6BA-55A0-BDD4BD558D6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228115" y="4474749"/>
            <a:ext cx="1793966" cy="57092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27212</TotalTime>
  <Words>985</Words>
  <Application>Microsoft Office PowerPoint</Application>
  <PresentationFormat>On-screen Show (16:9)</PresentationFormat>
  <Paragraphs>157</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Open Sans</vt:lpstr>
      <vt:lpstr>Office Theme</vt:lpstr>
      <vt:lpstr>PowerPoint Presentation</vt:lpstr>
      <vt:lpstr>History of Wellness at Penn</vt:lpstr>
      <vt:lpstr>New Pillars of Wellness</vt:lpstr>
      <vt:lpstr>PowerPoint Presentation</vt:lpstr>
      <vt:lpstr> Caring for Students During Their Academic Journey</vt:lpstr>
      <vt:lpstr>Medical services</vt:lpstr>
      <vt:lpstr>Counseling services</vt:lpstr>
      <vt:lpstr> Creating a Community of Care</vt:lpstr>
      <vt:lpstr>Public Health &amp; Wellbeing</vt:lpstr>
      <vt:lpstr>Public Health &amp; Wellbeing</vt:lpstr>
      <vt:lpstr>PowerPoint Presentation</vt:lpstr>
      <vt:lpstr>Follow us:         @WellnessAtPenn          @PennTogether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Coghlan, Mary Kate</dc:creator>
  <cp:lastModifiedBy>Windows User</cp:lastModifiedBy>
  <cp:revision>374</cp:revision>
  <cp:lastPrinted>2022-08-02T20:17:30Z</cp:lastPrinted>
  <dcterms:modified xsi:type="dcterms:W3CDTF">2022-08-16T20:44:16Z</dcterms:modified>
</cp:coreProperties>
</file>